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257" r:id="rId2"/>
    <p:sldId id="265" r:id="rId3"/>
    <p:sldId id="390" r:id="rId4"/>
    <p:sldId id="384" r:id="rId5"/>
    <p:sldId id="374" r:id="rId6"/>
    <p:sldId id="392" r:id="rId7"/>
    <p:sldId id="319" r:id="rId8"/>
    <p:sldId id="321" r:id="rId9"/>
    <p:sldId id="401" r:id="rId10"/>
    <p:sldId id="328" r:id="rId11"/>
    <p:sldId id="364" r:id="rId12"/>
    <p:sldId id="402" r:id="rId13"/>
    <p:sldId id="403" r:id="rId14"/>
    <p:sldId id="404" r:id="rId15"/>
    <p:sldId id="337" r:id="rId16"/>
    <p:sldId id="338" r:id="rId17"/>
    <p:sldId id="339" r:id="rId18"/>
    <p:sldId id="340" r:id="rId19"/>
    <p:sldId id="341" r:id="rId20"/>
    <p:sldId id="342" r:id="rId21"/>
    <p:sldId id="344" r:id="rId22"/>
    <p:sldId id="361" r:id="rId23"/>
    <p:sldId id="346" r:id="rId24"/>
    <p:sldId id="347" r:id="rId25"/>
    <p:sldId id="330" r:id="rId26"/>
    <p:sldId id="345" r:id="rId27"/>
    <p:sldId id="334" r:id="rId28"/>
    <p:sldId id="365" r:id="rId29"/>
    <p:sldId id="317" r:id="rId30"/>
    <p:sldId id="411" r:id="rId31"/>
    <p:sldId id="332" r:id="rId32"/>
    <p:sldId id="331" r:id="rId33"/>
    <p:sldId id="366" r:id="rId34"/>
    <p:sldId id="418" r:id="rId35"/>
    <p:sldId id="352" r:id="rId36"/>
    <p:sldId id="359" r:id="rId37"/>
    <p:sldId id="419" r:id="rId38"/>
    <p:sldId id="414" r:id="rId39"/>
    <p:sldId id="422" r:id="rId40"/>
    <p:sldId id="412" r:id="rId41"/>
    <p:sldId id="421" r:id="rId42"/>
    <p:sldId id="415" r:id="rId43"/>
    <p:sldId id="416" r:id="rId44"/>
    <p:sldId id="417" r:id="rId45"/>
    <p:sldId id="420" r:id="rId46"/>
    <p:sldId id="353" r:id="rId47"/>
    <p:sldId id="360" r:id="rId48"/>
    <p:sldId id="358" r:id="rId49"/>
    <p:sldId id="371" r:id="rId50"/>
    <p:sldId id="423" r:id="rId51"/>
    <p:sldId id="389" r:id="rId52"/>
    <p:sldId id="388" r:id="rId53"/>
    <p:sldId id="259"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50" autoAdjust="0"/>
    <p:restoredTop sz="52290" autoAdjust="0"/>
  </p:normalViewPr>
  <p:slideViewPr>
    <p:cSldViewPr>
      <p:cViewPr varScale="1">
        <p:scale>
          <a:sx n="36" d="100"/>
          <a:sy n="36" d="100"/>
        </p:scale>
        <p:origin x="214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3" d="100"/>
          <a:sy n="53" d="100"/>
        </p:scale>
        <p:origin x="292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2728B0-F22E-4CDD-A36C-436CF9CAB550}" type="doc">
      <dgm:prSet loTypeId="urn:microsoft.com/office/officeart/2005/8/layout/hierarchy4" loCatId="list" qsTypeId="urn:microsoft.com/office/officeart/2005/8/quickstyle/simple2" qsCatId="simple" csTypeId="urn:microsoft.com/office/officeart/2005/8/colors/accent1_2" csCatId="accent1" phldr="1"/>
      <dgm:spPr/>
      <dgm:t>
        <a:bodyPr/>
        <a:lstStyle/>
        <a:p>
          <a:endParaRPr lang="en-GB"/>
        </a:p>
      </dgm:t>
    </dgm:pt>
    <dgm:pt modelId="{DE699652-1ABD-4B7C-A0FB-C8C12B4E98DB}">
      <dgm:prSet phldrT="[Text]"/>
      <dgm:spPr/>
      <dgm:t>
        <a:bodyPr/>
        <a:lstStyle/>
        <a:p>
          <a:r>
            <a:rPr lang="en-GB" dirty="0"/>
            <a:t>Learning the written language</a:t>
          </a:r>
        </a:p>
      </dgm:t>
    </dgm:pt>
    <dgm:pt modelId="{94E20980-7651-465F-993F-3C62939A50D9}" type="parTrans" cxnId="{D4407E77-A45D-4D4B-AE21-CE680D0BA1FA}">
      <dgm:prSet/>
      <dgm:spPr/>
      <dgm:t>
        <a:bodyPr/>
        <a:lstStyle/>
        <a:p>
          <a:endParaRPr lang="en-GB"/>
        </a:p>
      </dgm:t>
    </dgm:pt>
    <dgm:pt modelId="{431E5785-ABC0-4DD9-A63E-FDD8783ABC4D}" type="sibTrans" cxnId="{D4407E77-A45D-4D4B-AE21-CE680D0BA1FA}">
      <dgm:prSet/>
      <dgm:spPr/>
      <dgm:t>
        <a:bodyPr/>
        <a:lstStyle/>
        <a:p>
          <a:endParaRPr lang="en-GB"/>
        </a:p>
      </dgm:t>
    </dgm:pt>
    <dgm:pt modelId="{A25D75A4-67EE-4741-9D1E-0DDE314FCE99}">
      <dgm:prSet phldrT="[Text]"/>
      <dgm:spPr/>
      <dgm:t>
        <a:bodyPr/>
        <a:lstStyle/>
        <a:p>
          <a:r>
            <a:rPr lang="en-GB" dirty="0"/>
            <a:t>Learning the Oral skills</a:t>
          </a:r>
        </a:p>
      </dgm:t>
    </dgm:pt>
    <dgm:pt modelId="{C114BB39-F995-4C3F-BC73-F6D4CEEC521A}" type="parTrans" cxnId="{D69A85DF-8C06-4B2D-B74F-3FEA975CEADC}">
      <dgm:prSet/>
      <dgm:spPr/>
      <dgm:t>
        <a:bodyPr/>
        <a:lstStyle/>
        <a:p>
          <a:endParaRPr lang="en-GB"/>
        </a:p>
      </dgm:t>
    </dgm:pt>
    <dgm:pt modelId="{3FF77350-1FDD-4DF1-A950-711230639388}" type="sibTrans" cxnId="{D69A85DF-8C06-4B2D-B74F-3FEA975CEADC}">
      <dgm:prSet/>
      <dgm:spPr/>
      <dgm:t>
        <a:bodyPr/>
        <a:lstStyle/>
        <a:p>
          <a:endParaRPr lang="en-GB"/>
        </a:p>
      </dgm:t>
    </dgm:pt>
    <dgm:pt modelId="{B1EA6C14-05A9-4F6C-989F-C008C5517D2A}">
      <dgm:prSet phldrT="[Text]"/>
      <dgm:spPr/>
      <dgm:t>
        <a:bodyPr/>
        <a:lstStyle/>
        <a:p>
          <a:r>
            <a:rPr lang="en-GB" dirty="0"/>
            <a:t>Vocabulary </a:t>
          </a:r>
        </a:p>
      </dgm:t>
    </dgm:pt>
    <dgm:pt modelId="{5F3BF01B-667F-441D-8E4E-8C1D9881FCDD}" type="parTrans" cxnId="{C2DC632D-F560-4D2B-9FE9-B2D91C67F183}">
      <dgm:prSet/>
      <dgm:spPr/>
      <dgm:t>
        <a:bodyPr/>
        <a:lstStyle/>
        <a:p>
          <a:endParaRPr lang="en-GB"/>
        </a:p>
      </dgm:t>
    </dgm:pt>
    <dgm:pt modelId="{65FE178A-2FB6-46F9-A278-F66D3CA73D99}" type="sibTrans" cxnId="{C2DC632D-F560-4D2B-9FE9-B2D91C67F183}">
      <dgm:prSet/>
      <dgm:spPr/>
      <dgm:t>
        <a:bodyPr/>
        <a:lstStyle/>
        <a:p>
          <a:endParaRPr lang="en-GB"/>
        </a:p>
      </dgm:t>
    </dgm:pt>
    <dgm:pt modelId="{13BF85E5-2327-4342-A0DD-E2CA2E733A85}">
      <dgm:prSet phldrT="[Text]"/>
      <dgm:spPr/>
      <dgm:t>
        <a:bodyPr/>
        <a:lstStyle/>
        <a:p>
          <a:r>
            <a:rPr lang="en-GB" dirty="0"/>
            <a:t>Discourse</a:t>
          </a:r>
        </a:p>
      </dgm:t>
    </dgm:pt>
    <dgm:pt modelId="{A32FD883-EAA5-4D4A-BB7B-9219314C3F38}" type="parTrans" cxnId="{E1C80FE2-16CE-4B2F-B306-A18587DA14F3}">
      <dgm:prSet/>
      <dgm:spPr/>
      <dgm:t>
        <a:bodyPr/>
        <a:lstStyle/>
        <a:p>
          <a:endParaRPr lang="en-GB"/>
        </a:p>
      </dgm:t>
    </dgm:pt>
    <dgm:pt modelId="{9C03CDD3-0199-4B55-AA13-43B236DEDDA6}" type="sibTrans" cxnId="{E1C80FE2-16CE-4B2F-B306-A18587DA14F3}">
      <dgm:prSet/>
      <dgm:spPr/>
      <dgm:t>
        <a:bodyPr/>
        <a:lstStyle/>
        <a:p>
          <a:endParaRPr lang="en-GB"/>
        </a:p>
      </dgm:t>
    </dgm:pt>
    <dgm:pt modelId="{5404C055-4BFF-43C0-9968-2D3C7CE6F06F}">
      <dgm:prSet phldrT="[Text]"/>
      <dgm:spPr/>
      <dgm:t>
        <a:bodyPr/>
        <a:lstStyle/>
        <a:p>
          <a:r>
            <a:rPr lang="en-GB" dirty="0"/>
            <a:t>Conversation</a:t>
          </a:r>
        </a:p>
      </dgm:t>
    </dgm:pt>
    <dgm:pt modelId="{1AC8C2BC-79FD-4FA1-BB1C-8E7274A3EBAD}" type="parTrans" cxnId="{A3CA7A04-ECEA-47FC-BEEC-3889E0275740}">
      <dgm:prSet/>
      <dgm:spPr/>
      <dgm:t>
        <a:bodyPr/>
        <a:lstStyle/>
        <a:p>
          <a:endParaRPr lang="en-GB"/>
        </a:p>
      </dgm:t>
    </dgm:pt>
    <dgm:pt modelId="{800E11FF-095C-4BC0-9F3F-A5068178B9BA}" type="sibTrans" cxnId="{A3CA7A04-ECEA-47FC-BEEC-3889E0275740}">
      <dgm:prSet/>
      <dgm:spPr/>
      <dgm:t>
        <a:bodyPr/>
        <a:lstStyle/>
        <a:p>
          <a:endParaRPr lang="en-GB"/>
        </a:p>
      </dgm:t>
    </dgm:pt>
    <dgm:pt modelId="{CBA0843E-D1DF-4C0D-A848-5B969256EAA2}">
      <dgm:prSet phldrT="[Text]"/>
      <dgm:spPr/>
      <dgm:t>
        <a:bodyPr/>
        <a:lstStyle/>
        <a:p>
          <a:r>
            <a:rPr lang="en-GB" dirty="0"/>
            <a:t>Extended Talk</a:t>
          </a:r>
        </a:p>
      </dgm:t>
    </dgm:pt>
    <dgm:pt modelId="{FBC15316-BA41-4938-ABAF-DF4AEF5EA3D0}" type="parTrans" cxnId="{5443A97A-98B3-462F-8100-180675812E96}">
      <dgm:prSet/>
      <dgm:spPr/>
      <dgm:t>
        <a:bodyPr/>
        <a:lstStyle/>
        <a:p>
          <a:endParaRPr lang="en-GB"/>
        </a:p>
      </dgm:t>
    </dgm:pt>
    <dgm:pt modelId="{EB998B7D-BFAF-4AC7-9213-35743F515CC3}" type="sibTrans" cxnId="{5443A97A-98B3-462F-8100-180675812E96}">
      <dgm:prSet/>
      <dgm:spPr/>
      <dgm:t>
        <a:bodyPr/>
        <a:lstStyle/>
        <a:p>
          <a:endParaRPr lang="en-GB"/>
        </a:p>
      </dgm:t>
    </dgm:pt>
    <dgm:pt modelId="{A07732C6-3F27-43C3-92EC-08338C01A411}" type="pres">
      <dgm:prSet presAssocID="{502728B0-F22E-4CDD-A36C-436CF9CAB550}" presName="Name0" presStyleCnt="0">
        <dgm:presLayoutVars>
          <dgm:chPref val="1"/>
          <dgm:dir/>
          <dgm:animOne val="branch"/>
          <dgm:animLvl val="lvl"/>
          <dgm:resizeHandles/>
        </dgm:presLayoutVars>
      </dgm:prSet>
      <dgm:spPr/>
    </dgm:pt>
    <dgm:pt modelId="{095C692B-A05C-441C-869C-191F35E790D3}" type="pres">
      <dgm:prSet presAssocID="{DE699652-1ABD-4B7C-A0FB-C8C12B4E98DB}" presName="vertOne" presStyleCnt="0"/>
      <dgm:spPr/>
    </dgm:pt>
    <dgm:pt modelId="{70578E3F-1450-4621-884A-997A40517BFF}" type="pres">
      <dgm:prSet presAssocID="{DE699652-1ABD-4B7C-A0FB-C8C12B4E98DB}" presName="txOne" presStyleLbl="node0" presStyleIdx="0" presStyleCnt="2">
        <dgm:presLayoutVars>
          <dgm:chPref val="3"/>
        </dgm:presLayoutVars>
      </dgm:prSet>
      <dgm:spPr/>
    </dgm:pt>
    <dgm:pt modelId="{4F2D3696-A670-4A39-B7DE-6DCCB4D4D982}" type="pres">
      <dgm:prSet presAssocID="{DE699652-1ABD-4B7C-A0FB-C8C12B4E98DB}" presName="horzOne" presStyleCnt="0"/>
      <dgm:spPr/>
    </dgm:pt>
    <dgm:pt modelId="{2FEE1747-1073-48C6-8137-DE9EAEF5665A}" type="pres">
      <dgm:prSet presAssocID="{431E5785-ABC0-4DD9-A63E-FDD8783ABC4D}" presName="sibSpaceOne" presStyleCnt="0"/>
      <dgm:spPr/>
    </dgm:pt>
    <dgm:pt modelId="{5CCC2A9F-0E7E-4E46-8F8B-8B44DC3A8805}" type="pres">
      <dgm:prSet presAssocID="{A25D75A4-67EE-4741-9D1E-0DDE314FCE99}" presName="vertOne" presStyleCnt="0"/>
      <dgm:spPr/>
    </dgm:pt>
    <dgm:pt modelId="{36C4B1F8-2A58-455B-B37A-874CCCEA532A}" type="pres">
      <dgm:prSet presAssocID="{A25D75A4-67EE-4741-9D1E-0DDE314FCE99}" presName="txOne" presStyleLbl="node0" presStyleIdx="1" presStyleCnt="2">
        <dgm:presLayoutVars>
          <dgm:chPref val="3"/>
        </dgm:presLayoutVars>
      </dgm:prSet>
      <dgm:spPr/>
    </dgm:pt>
    <dgm:pt modelId="{5234B20D-1441-4B39-B02F-71047C784A5C}" type="pres">
      <dgm:prSet presAssocID="{A25D75A4-67EE-4741-9D1E-0DDE314FCE99}" presName="parTransOne" presStyleCnt="0"/>
      <dgm:spPr/>
    </dgm:pt>
    <dgm:pt modelId="{66D41B03-DF9B-49C9-864F-AE754288F1E4}" type="pres">
      <dgm:prSet presAssocID="{A25D75A4-67EE-4741-9D1E-0DDE314FCE99}" presName="horzOne" presStyleCnt="0"/>
      <dgm:spPr/>
    </dgm:pt>
    <dgm:pt modelId="{F5925093-43E6-4980-A8DC-03986B7A8CE4}" type="pres">
      <dgm:prSet presAssocID="{B1EA6C14-05A9-4F6C-989F-C008C5517D2A}" presName="vertTwo" presStyleCnt="0"/>
      <dgm:spPr/>
    </dgm:pt>
    <dgm:pt modelId="{62286786-7BA3-4EAF-B0A0-62FFB9FA7D45}" type="pres">
      <dgm:prSet presAssocID="{B1EA6C14-05A9-4F6C-989F-C008C5517D2A}" presName="txTwo" presStyleLbl="node2" presStyleIdx="0" presStyleCnt="2">
        <dgm:presLayoutVars>
          <dgm:chPref val="3"/>
        </dgm:presLayoutVars>
      </dgm:prSet>
      <dgm:spPr/>
    </dgm:pt>
    <dgm:pt modelId="{7E643362-FDBA-4817-A7AB-00061F029064}" type="pres">
      <dgm:prSet presAssocID="{B1EA6C14-05A9-4F6C-989F-C008C5517D2A}" presName="horzTwo" presStyleCnt="0"/>
      <dgm:spPr/>
    </dgm:pt>
    <dgm:pt modelId="{C87B7202-3F0C-4FEB-8064-A25F3C5372BE}" type="pres">
      <dgm:prSet presAssocID="{65FE178A-2FB6-46F9-A278-F66D3CA73D99}" presName="sibSpaceTwo" presStyleCnt="0"/>
      <dgm:spPr/>
    </dgm:pt>
    <dgm:pt modelId="{86653624-512E-4A7C-A050-D5231B818051}" type="pres">
      <dgm:prSet presAssocID="{13BF85E5-2327-4342-A0DD-E2CA2E733A85}" presName="vertTwo" presStyleCnt="0"/>
      <dgm:spPr/>
    </dgm:pt>
    <dgm:pt modelId="{74E8A4DC-4692-4055-8B41-09ACB4DC24DC}" type="pres">
      <dgm:prSet presAssocID="{13BF85E5-2327-4342-A0DD-E2CA2E733A85}" presName="txTwo" presStyleLbl="node2" presStyleIdx="1" presStyleCnt="2">
        <dgm:presLayoutVars>
          <dgm:chPref val="3"/>
        </dgm:presLayoutVars>
      </dgm:prSet>
      <dgm:spPr/>
    </dgm:pt>
    <dgm:pt modelId="{2AB8081B-FAC3-4087-A22E-F304FD4C055A}" type="pres">
      <dgm:prSet presAssocID="{13BF85E5-2327-4342-A0DD-E2CA2E733A85}" presName="parTransTwo" presStyleCnt="0"/>
      <dgm:spPr/>
    </dgm:pt>
    <dgm:pt modelId="{B69F00F2-F1EC-4066-95B1-636DCB546531}" type="pres">
      <dgm:prSet presAssocID="{13BF85E5-2327-4342-A0DD-E2CA2E733A85}" presName="horzTwo" presStyleCnt="0"/>
      <dgm:spPr/>
    </dgm:pt>
    <dgm:pt modelId="{2E540B35-E81B-44D7-AF88-998A0D26364B}" type="pres">
      <dgm:prSet presAssocID="{5404C055-4BFF-43C0-9968-2D3C7CE6F06F}" presName="vertThree" presStyleCnt="0"/>
      <dgm:spPr/>
    </dgm:pt>
    <dgm:pt modelId="{4995809C-6374-4AB1-B636-4DD57934F5F2}" type="pres">
      <dgm:prSet presAssocID="{5404C055-4BFF-43C0-9968-2D3C7CE6F06F}" presName="txThree" presStyleLbl="node3" presStyleIdx="0" presStyleCnt="2">
        <dgm:presLayoutVars>
          <dgm:chPref val="3"/>
        </dgm:presLayoutVars>
      </dgm:prSet>
      <dgm:spPr/>
    </dgm:pt>
    <dgm:pt modelId="{9D7ECD69-88E7-4593-8719-E2651E84902A}" type="pres">
      <dgm:prSet presAssocID="{5404C055-4BFF-43C0-9968-2D3C7CE6F06F}" presName="horzThree" presStyleCnt="0"/>
      <dgm:spPr/>
    </dgm:pt>
    <dgm:pt modelId="{F01ED0B5-889C-463D-93C9-72B4986B3A12}" type="pres">
      <dgm:prSet presAssocID="{800E11FF-095C-4BC0-9F3F-A5068178B9BA}" presName="sibSpaceThree" presStyleCnt="0"/>
      <dgm:spPr/>
    </dgm:pt>
    <dgm:pt modelId="{1C235D48-74AC-45DA-BC4A-A74D3CDD5F4C}" type="pres">
      <dgm:prSet presAssocID="{CBA0843E-D1DF-4C0D-A848-5B969256EAA2}" presName="vertThree" presStyleCnt="0"/>
      <dgm:spPr/>
    </dgm:pt>
    <dgm:pt modelId="{EF53D01A-3F05-423D-93AE-66E45FA9194F}" type="pres">
      <dgm:prSet presAssocID="{CBA0843E-D1DF-4C0D-A848-5B969256EAA2}" presName="txThree" presStyleLbl="node3" presStyleIdx="1" presStyleCnt="2">
        <dgm:presLayoutVars>
          <dgm:chPref val="3"/>
        </dgm:presLayoutVars>
      </dgm:prSet>
      <dgm:spPr/>
    </dgm:pt>
    <dgm:pt modelId="{68D5CB17-7692-445D-ACE0-E847A88A361D}" type="pres">
      <dgm:prSet presAssocID="{CBA0843E-D1DF-4C0D-A848-5B969256EAA2}" presName="horzThree" presStyleCnt="0"/>
      <dgm:spPr/>
    </dgm:pt>
  </dgm:ptLst>
  <dgm:cxnLst>
    <dgm:cxn modelId="{A3CA7A04-ECEA-47FC-BEEC-3889E0275740}" srcId="{13BF85E5-2327-4342-A0DD-E2CA2E733A85}" destId="{5404C055-4BFF-43C0-9968-2D3C7CE6F06F}" srcOrd="0" destOrd="0" parTransId="{1AC8C2BC-79FD-4FA1-BB1C-8E7274A3EBAD}" sibTransId="{800E11FF-095C-4BC0-9F3F-A5068178B9BA}"/>
    <dgm:cxn modelId="{9658E913-F4C4-4AD6-9589-2D147C3ACBB0}" type="presOf" srcId="{B1EA6C14-05A9-4F6C-989F-C008C5517D2A}" destId="{62286786-7BA3-4EAF-B0A0-62FFB9FA7D45}" srcOrd="0" destOrd="0" presId="urn:microsoft.com/office/officeart/2005/8/layout/hierarchy4"/>
    <dgm:cxn modelId="{0F02CD28-FE0C-4ADF-8C33-2A3EB6BC3D17}" type="presOf" srcId="{DE699652-1ABD-4B7C-A0FB-C8C12B4E98DB}" destId="{70578E3F-1450-4621-884A-997A40517BFF}" srcOrd="0" destOrd="0" presId="urn:microsoft.com/office/officeart/2005/8/layout/hierarchy4"/>
    <dgm:cxn modelId="{E8A05429-72B5-4C8A-8528-DBA766035A8E}" type="presOf" srcId="{13BF85E5-2327-4342-A0DD-E2CA2E733A85}" destId="{74E8A4DC-4692-4055-8B41-09ACB4DC24DC}" srcOrd="0" destOrd="0" presId="urn:microsoft.com/office/officeart/2005/8/layout/hierarchy4"/>
    <dgm:cxn modelId="{C2DC632D-F560-4D2B-9FE9-B2D91C67F183}" srcId="{A25D75A4-67EE-4741-9D1E-0DDE314FCE99}" destId="{B1EA6C14-05A9-4F6C-989F-C008C5517D2A}" srcOrd="0" destOrd="0" parTransId="{5F3BF01B-667F-441D-8E4E-8C1D9881FCDD}" sibTransId="{65FE178A-2FB6-46F9-A278-F66D3CA73D99}"/>
    <dgm:cxn modelId="{BF90313C-463C-441D-8AC5-D6D68F348827}" type="presOf" srcId="{A25D75A4-67EE-4741-9D1E-0DDE314FCE99}" destId="{36C4B1F8-2A58-455B-B37A-874CCCEA532A}" srcOrd="0" destOrd="0" presId="urn:microsoft.com/office/officeart/2005/8/layout/hierarchy4"/>
    <dgm:cxn modelId="{6D8DAB6E-8135-4729-B695-8635C279A769}" type="presOf" srcId="{CBA0843E-D1DF-4C0D-A848-5B969256EAA2}" destId="{EF53D01A-3F05-423D-93AE-66E45FA9194F}" srcOrd="0" destOrd="0" presId="urn:microsoft.com/office/officeart/2005/8/layout/hierarchy4"/>
    <dgm:cxn modelId="{D4407E77-A45D-4D4B-AE21-CE680D0BA1FA}" srcId="{502728B0-F22E-4CDD-A36C-436CF9CAB550}" destId="{DE699652-1ABD-4B7C-A0FB-C8C12B4E98DB}" srcOrd="0" destOrd="0" parTransId="{94E20980-7651-465F-993F-3C62939A50D9}" sibTransId="{431E5785-ABC0-4DD9-A63E-FDD8783ABC4D}"/>
    <dgm:cxn modelId="{530AA377-AA91-4E90-8203-AECB86850BC1}" type="presOf" srcId="{502728B0-F22E-4CDD-A36C-436CF9CAB550}" destId="{A07732C6-3F27-43C3-92EC-08338C01A411}" srcOrd="0" destOrd="0" presId="urn:microsoft.com/office/officeart/2005/8/layout/hierarchy4"/>
    <dgm:cxn modelId="{5443A97A-98B3-462F-8100-180675812E96}" srcId="{13BF85E5-2327-4342-A0DD-E2CA2E733A85}" destId="{CBA0843E-D1DF-4C0D-A848-5B969256EAA2}" srcOrd="1" destOrd="0" parTransId="{FBC15316-BA41-4938-ABAF-DF4AEF5EA3D0}" sibTransId="{EB998B7D-BFAF-4AC7-9213-35743F515CC3}"/>
    <dgm:cxn modelId="{8C77B37C-CE62-46B9-A65D-948BB2B156BF}" type="presOf" srcId="{5404C055-4BFF-43C0-9968-2D3C7CE6F06F}" destId="{4995809C-6374-4AB1-B636-4DD57934F5F2}" srcOrd="0" destOrd="0" presId="urn:microsoft.com/office/officeart/2005/8/layout/hierarchy4"/>
    <dgm:cxn modelId="{D69A85DF-8C06-4B2D-B74F-3FEA975CEADC}" srcId="{502728B0-F22E-4CDD-A36C-436CF9CAB550}" destId="{A25D75A4-67EE-4741-9D1E-0DDE314FCE99}" srcOrd="1" destOrd="0" parTransId="{C114BB39-F995-4C3F-BC73-F6D4CEEC521A}" sibTransId="{3FF77350-1FDD-4DF1-A950-711230639388}"/>
    <dgm:cxn modelId="{E1C80FE2-16CE-4B2F-B306-A18587DA14F3}" srcId="{A25D75A4-67EE-4741-9D1E-0DDE314FCE99}" destId="{13BF85E5-2327-4342-A0DD-E2CA2E733A85}" srcOrd="1" destOrd="0" parTransId="{A32FD883-EAA5-4D4A-BB7B-9219314C3F38}" sibTransId="{9C03CDD3-0199-4B55-AA13-43B236DEDDA6}"/>
    <dgm:cxn modelId="{EBE4F6FA-CCF2-4F3F-88AC-49D9845556A8}" type="presParOf" srcId="{A07732C6-3F27-43C3-92EC-08338C01A411}" destId="{095C692B-A05C-441C-869C-191F35E790D3}" srcOrd="0" destOrd="0" presId="urn:microsoft.com/office/officeart/2005/8/layout/hierarchy4"/>
    <dgm:cxn modelId="{C43053B9-DD00-48F3-8996-68BC283347DE}" type="presParOf" srcId="{095C692B-A05C-441C-869C-191F35E790D3}" destId="{70578E3F-1450-4621-884A-997A40517BFF}" srcOrd="0" destOrd="0" presId="urn:microsoft.com/office/officeart/2005/8/layout/hierarchy4"/>
    <dgm:cxn modelId="{E9C5A3A6-B170-4BB9-842F-E24C2D42C544}" type="presParOf" srcId="{095C692B-A05C-441C-869C-191F35E790D3}" destId="{4F2D3696-A670-4A39-B7DE-6DCCB4D4D982}" srcOrd="1" destOrd="0" presId="urn:microsoft.com/office/officeart/2005/8/layout/hierarchy4"/>
    <dgm:cxn modelId="{1FBE6FA8-A84E-429E-A969-CD52663596A8}" type="presParOf" srcId="{A07732C6-3F27-43C3-92EC-08338C01A411}" destId="{2FEE1747-1073-48C6-8137-DE9EAEF5665A}" srcOrd="1" destOrd="0" presId="urn:microsoft.com/office/officeart/2005/8/layout/hierarchy4"/>
    <dgm:cxn modelId="{83A92852-10D9-45D0-9902-88160D48C9CF}" type="presParOf" srcId="{A07732C6-3F27-43C3-92EC-08338C01A411}" destId="{5CCC2A9F-0E7E-4E46-8F8B-8B44DC3A8805}" srcOrd="2" destOrd="0" presId="urn:microsoft.com/office/officeart/2005/8/layout/hierarchy4"/>
    <dgm:cxn modelId="{CB73BF69-0B74-448C-8F7C-A448067745FC}" type="presParOf" srcId="{5CCC2A9F-0E7E-4E46-8F8B-8B44DC3A8805}" destId="{36C4B1F8-2A58-455B-B37A-874CCCEA532A}" srcOrd="0" destOrd="0" presId="urn:microsoft.com/office/officeart/2005/8/layout/hierarchy4"/>
    <dgm:cxn modelId="{A7CCFAB2-88B1-4A43-BA07-8B9516666823}" type="presParOf" srcId="{5CCC2A9F-0E7E-4E46-8F8B-8B44DC3A8805}" destId="{5234B20D-1441-4B39-B02F-71047C784A5C}" srcOrd="1" destOrd="0" presId="urn:microsoft.com/office/officeart/2005/8/layout/hierarchy4"/>
    <dgm:cxn modelId="{A298361A-46DE-4395-84DE-763FEFAF1D28}" type="presParOf" srcId="{5CCC2A9F-0E7E-4E46-8F8B-8B44DC3A8805}" destId="{66D41B03-DF9B-49C9-864F-AE754288F1E4}" srcOrd="2" destOrd="0" presId="urn:microsoft.com/office/officeart/2005/8/layout/hierarchy4"/>
    <dgm:cxn modelId="{F40F00BA-50BC-4103-8ADA-901DF5A4F0E8}" type="presParOf" srcId="{66D41B03-DF9B-49C9-864F-AE754288F1E4}" destId="{F5925093-43E6-4980-A8DC-03986B7A8CE4}" srcOrd="0" destOrd="0" presId="urn:microsoft.com/office/officeart/2005/8/layout/hierarchy4"/>
    <dgm:cxn modelId="{3C1CAC45-30B3-4350-ACF7-7A0C77AA2AE6}" type="presParOf" srcId="{F5925093-43E6-4980-A8DC-03986B7A8CE4}" destId="{62286786-7BA3-4EAF-B0A0-62FFB9FA7D45}" srcOrd="0" destOrd="0" presId="urn:microsoft.com/office/officeart/2005/8/layout/hierarchy4"/>
    <dgm:cxn modelId="{6F309BBA-B5B1-46A1-989C-35A9FFDE777E}" type="presParOf" srcId="{F5925093-43E6-4980-A8DC-03986B7A8CE4}" destId="{7E643362-FDBA-4817-A7AB-00061F029064}" srcOrd="1" destOrd="0" presId="urn:microsoft.com/office/officeart/2005/8/layout/hierarchy4"/>
    <dgm:cxn modelId="{63F9943B-FC67-4A19-A648-96E70DC076FB}" type="presParOf" srcId="{66D41B03-DF9B-49C9-864F-AE754288F1E4}" destId="{C87B7202-3F0C-4FEB-8064-A25F3C5372BE}" srcOrd="1" destOrd="0" presId="urn:microsoft.com/office/officeart/2005/8/layout/hierarchy4"/>
    <dgm:cxn modelId="{E8085F87-B138-4B6E-8CA7-240FE616B72B}" type="presParOf" srcId="{66D41B03-DF9B-49C9-864F-AE754288F1E4}" destId="{86653624-512E-4A7C-A050-D5231B818051}" srcOrd="2" destOrd="0" presId="urn:microsoft.com/office/officeart/2005/8/layout/hierarchy4"/>
    <dgm:cxn modelId="{B64C023B-DFF7-462D-A0FD-C3D437984BCA}" type="presParOf" srcId="{86653624-512E-4A7C-A050-D5231B818051}" destId="{74E8A4DC-4692-4055-8B41-09ACB4DC24DC}" srcOrd="0" destOrd="0" presId="urn:microsoft.com/office/officeart/2005/8/layout/hierarchy4"/>
    <dgm:cxn modelId="{21DC85B5-F2FD-497E-9D68-6A4363AD439C}" type="presParOf" srcId="{86653624-512E-4A7C-A050-D5231B818051}" destId="{2AB8081B-FAC3-4087-A22E-F304FD4C055A}" srcOrd="1" destOrd="0" presId="urn:microsoft.com/office/officeart/2005/8/layout/hierarchy4"/>
    <dgm:cxn modelId="{30D9F82F-0324-421B-A736-312960425A6E}" type="presParOf" srcId="{86653624-512E-4A7C-A050-D5231B818051}" destId="{B69F00F2-F1EC-4066-95B1-636DCB546531}" srcOrd="2" destOrd="0" presId="urn:microsoft.com/office/officeart/2005/8/layout/hierarchy4"/>
    <dgm:cxn modelId="{2FA35D4D-3482-4F38-B7CD-D03C44F5FE24}" type="presParOf" srcId="{B69F00F2-F1EC-4066-95B1-636DCB546531}" destId="{2E540B35-E81B-44D7-AF88-998A0D26364B}" srcOrd="0" destOrd="0" presId="urn:microsoft.com/office/officeart/2005/8/layout/hierarchy4"/>
    <dgm:cxn modelId="{272C42C7-3F8C-405B-9B61-BFA16EA41A34}" type="presParOf" srcId="{2E540B35-E81B-44D7-AF88-998A0D26364B}" destId="{4995809C-6374-4AB1-B636-4DD57934F5F2}" srcOrd="0" destOrd="0" presId="urn:microsoft.com/office/officeart/2005/8/layout/hierarchy4"/>
    <dgm:cxn modelId="{099062BF-3E4F-44EC-8995-825528D4262A}" type="presParOf" srcId="{2E540B35-E81B-44D7-AF88-998A0D26364B}" destId="{9D7ECD69-88E7-4593-8719-E2651E84902A}" srcOrd="1" destOrd="0" presId="urn:microsoft.com/office/officeart/2005/8/layout/hierarchy4"/>
    <dgm:cxn modelId="{70B18713-1128-4E06-AE27-35EF00C52A52}" type="presParOf" srcId="{B69F00F2-F1EC-4066-95B1-636DCB546531}" destId="{F01ED0B5-889C-463D-93C9-72B4986B3A12}" srcOrd="1" destOrd="0" presId="urn:microsoft.com/office/officeart/2005/8/layout/hierarchy4"/>
    <dgm:cxn modelId="{6F95305F-59D2-493F-B081-A5B9D23F0353}" type="presParOf" srcId="{B69F00F2-F1EC-4066-95B1-636DCB546531}" destId="{1C235D48-74AC-45DA-BC4A-A74D3CDD5F4C}" srcOrd="2" destOrd="0" presId="urn:microsoft.com/office/officeart/2005/8/layout/hierarchy4"/>
    <dgm:cxn modelId="{91053264-DEB6-4D34-B565-E7169D68F7C7}" type="presParOf" srcId="{1C235D48-74AC-45DA-BC4A-A74D3CDD5F4C}" destId="{EF53D01A-3F05-423D-93AE-66E45FA9194F}" srcOrd="0" destOrd="0" presId="urn:microsoft.com/office/officeart/2005/8/layout/hierarchy4"/>
    <dgm:cxn modelId="{5155086A-4E48-425C-97F7-A84347799154}" type="presParOf" srcId="{1C235D48-74AC-45DA-BC4A-A74D3CDD5F4C}" destId="{68D5CB17-7692-445D-ACE0-E847A88A361D}" srcOrd="1" destOrd="0" presId="urn:microsoft.com/office/officeart/2005/8/layout/hierarchy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578E3F-1450-4621-884A-997A40517BFF}">
      <dsp:nvSpPr>
        <dsp:cNvPr id="0" name=""/>
        <dsp:cNvSpPr/>
      </dsp:nvSpPr>
      <dsp:spPr>
        <a:xfrm>
          <a:off x="2617" y="1306"/>
          <a:ext cx="1306797" cy="81801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Learning the written language</a:t>
          </a:r>
        </a:p>
      </dsp:txBody>
      <dsp:txXfrm>
        <a:off x="26576" y="25265"/>
        <a:ext cx="1258879" cy="770093"/>
      </dsp:txXfrm>
    </dsp:sp>
    <dsp:sp modelId="{36C4B1F8-2A58-455B-B37A-874CCCEA532A}">
      <dsp:nvSpPr>
        <dsp:cNvPr id="0" name=""/>
        <dsp:cNvSpPr/>
      </dsp:nvSpPr>
      <dsp:spPr>
        <a:xfrm>
          <a:off x="1528957" y="1306"/>
          <a:ext cx="4085049" cy="81801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Learning the Oral skills</a:t>
          </a:r>
        </a:p>
      </dsp:txBody>
      <dsp:txXfrm>
        <a:off x="1552916" y="25265"/>
        <a:ext cx="4037131" cy="770093"/>
      </dsp:txXfrm>
    </dsp:sp>
    <dsp:sp modelId="{62286786-7BA3-4EAF-B0A0-62FFB9FA7D45}">
      <dsp:nvSpPr>
        <dsp:cNvPr id="0" name=""/>
        <dsp:cNvSpPr/>
      </dsp:nvSpPr>
      <dsp:spPr>
        <a:xfrm>
          <a:off x="1528957" y="916379"/>
          <a:ext cx="1306797" cy="81801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Vocabulary </a:t>
          </a:r>
        </a:p>
      </dsp:txBody>
      <dsp:txXfrm>
        <a:off x="1552916" y="940338"/>
        <a:ext cx="1258879" cy="770093"/>
      </dsp:txXfrm>
    </dsp:sp>
    <dsp:sp modelId="{74E8A4DC-4692-4055-8B41-09ACB4DC24DC}">
      <dsp:nvSpPr>
        <dsp:cNvPr id="0" name=""/>
        <dsp:cNvSpPr/>
      </dsp:nvSpPr>
      <dsp:spPr>
        <a:xfrm>
          <a:off x="2945525" y="916379"/>
          <a:ext cx="2668480" cy="81801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Discourse</a:t>
          </a:r>
        </a:p>
      </dsp:txBody>
      <dsp:txXfrm>
        <a:off x="2969484" y="940338"/>
        <a:ext cx="2620562" cy="770093"/>
      </dsp:txXfrm>
    </dsp:sp>
    <dsp:sp modelId="{4995809C-6374-4AB1-B636-4DD57934F5F2}">
      <dsp:nvSpPr>
        <dsp:cNvPr id="0" name=""/>
        <dsp:cNvSpPr/>
      </dsp:nvSpPr>
      <dsp:spPr>
        <a:xfrm>
          <a:off x="2945525" y="1831453"/>
          <a:ext cx="1306797" cy="81801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Conversation</a:t>
          </a:r>
        </a:p>
      </dsp:txBody>
      <dsp:txXfrm>
        <a:off x="2969484" y="1855412"/>
        <a:ext cx="1258879" cy="770093"/>
      </dsp:txXfrm>
    </dsp:sp>
    <dsp:sp modelId="{EF53D01A-3F05-423D-93AE-66E45FA9194F}">
      <dsp:nvSpPr>
        <dsp:cNvPr id="0" name=""/>
        <dsp:cNvSpPr/>
      </dsp:nvSpPr>
      <dsp:spPr>
        <a:xfrm>
          <a:off x="4307208" y="1831453"/>
          <a:ext cx="1306797" cy="81801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Extended Talk</a:t>
          </a:r>
        </a:p>
      </dsp:txBody>
      <dsp:txXfrm>
        <a:off x="4331167" y="1855412"/>
        <a:ext cx="1258879" cy="77009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41F06A7-5122-4DC0-942A-A83DECB8FD9B}" type="datetimeFigureOut">
              <a:rPr lang="en-GB" smtClean="0"/>
              <a:t>02/06/2017</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E11D7C-7D45-46B1-A197-509E0417B1E2}" type="slidenum">
              <a:rPr lang="en-GB" smtClean="0"/>
              <a:t>‹#›</a:t>
            </a:fld>
            <a:endParaRPr lang="en-GB"/>
          </a:p>
        </p:txBody>
      </p:sp>
    </p:spTree>
    <p:extLst>
      <p:ext uri="{BB962C8B-B14F-4D97-AF65-F5344CB8AC3E}">
        <p14:creationId xmlns:p14="http://schemas.microsoft.com/office/powerpoint/2010/main" val="3097975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194C4A-C287-40AB-AA09-2951121FC430}" type="datetimeFigureOut">
              <a:rPr lang="en-GB" smtClean="0"/>
              <a:pPr/>
              <a:t>02/06/2017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4F303-BBF5-4E04-940D-BDF7641C241E}" type="slidenum">
              <a:rPr lang="en-GB" smtClean="0"/>
              <a:pPr/>
              <a:t>‹#›</a:t>
            </a:fld>
            <a:endParaRPr lang="en-GB"/>
          </a:p>
        </p:txBody>
      </p:sp>
    </p:spTree>
    <p:extLst>
      <p:ext uri="{BB962C8B-B14F-4D97-AF65-F5344CB8AC3E}">
        <p14:creationId xmlns:p14="http://schemas.microsoft.com/office/powerpoint/2010/main" val="2538057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Hello. My name is Kylie Malinowska. I’m a Prague based Teacher and Trainer, and the Young Learner Advisor for IHWO. I’m also a coffee addict and mum of 4 year old trilingual twins. I like reading, elephants, and curly fries.</a:t>
            </a:r>
          </a:p>
          <a:p>
            <a:endParaRPr lang="en-GB" dirty="0"/>
          </a:p>
          <a:p>
            <a:endParaRPr lang="en-GB" dirty="0"/>
          </a:p>
          <a:p>
            <a:endParaRPr lang="en-GB" dirty="0"/>
          </a:p>
          <a:p>
            <a:endParaRPr lang="en-GB" dirty="0"/>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2A24F303-BBF5-4E04-940D-BDF7641C241E}" type="slidenum">
              <a:rPr lang="en-GB" smtClean="0"/>
              <a:pPr/>
              <a:t>1</a:t>
            </a:fld>
            <a:endParaRPr lang="en-GB"/>
          </a:p>
        </p:txBody>
      </p:sp>
    </p:spTree>
    <p:extLst>
      <p:ext uri="{BB962C8B-B14F-4D97-AF65-F5344CB8AC3E}">
        <p14:creationId xmlns:p14="http://schemas.microsoft.com/office/powerpoint/2010/main" val="245214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fld id="{48216059-B81B-4F57-BFE4-0CA05556C4CC}" type="slidenum">
              <a:rPr lang="en-US" sz="1200" smtClean="0"/>
              <a:pPr/>
              <a:t>10</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r>
              <a:rPr lang="en-US" baseline="0" dirty="0"/>
              <a:t>Fill in your words from the previous task.</a:t>
            </a:r>
          </a:p>
          <a:p>
            <a:pPr eaLnBrk="1" hangingPunct="1"/>
            <a:r>
              <a:rPr lang="en-US" baseline="0" dirty="0"/>
              <a:t>Share with your partner.</a:t>
            </a:r>
          </a:p>
          <a:p>
            <a:pPr eaLnBrk="1" hangingPunct="1"/>
            <a:r>
              <a:rPr lang="en-US" baseline="0" dirty="0"/>
              <a:t>Is it funny?</a:t>
            </a:r>
          </a:p>
          <a:p>
            <a:pPr eaLnBrk="1" hangingPunct="1"/>
            <a:r>
              <a:rPr lang="en-US" baseline="0" dirty="0"/>
              <a:t>Do they fit?</a:t>
            </a:r>
          </a:p>
          <a:p>
            <a:pPr eaLnBrk="1" hangingPunct="1"/>
            <a:r>
              <a:rPr lang="en-US" baseline="0" dirty="0"/>
              <a:t>What do you think the real words are?</a:t>
            </a:r>
          </a:p>
        </p:txBody>
      </p:sp>
    </p:spTree>
    <p:extLst>
      <p:ext uri="{BB962C8B-B14F-4D97-AF65-F5344CB8AC3E}">
        <p14:creationId xmlns:p14="http://schemas.microsoft.com/office/powerpoint/2010/main" val="3695910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fld id="{48216059-B81B-4F57-BFE4-0CA05556C4CC}" type="slidenum">
              <a:rPr lang="en-US" sz="1200" smtClean="0"/>
              <a:pPr/>
              <a:t>11</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r>
              <a:rPr lang="en-US" baseline="0" dirty="0"/>
              <a:t>Other ways to use Mad Libs include….</a:t>
            </a:r>
          </a:p>
          <a:p>
            <a:pPr eaLnBrk="1" hangingPunct="1"/>
            <a:endParaRPr lang="en-US" baseline="0" dirty="0"/>
          </a:p>
          <a:p>
            <a:pPr marL="171450" indent="-171450" eaLnBrk="1" hangingPunct="1">
              <a:buFont typeface="Arial" panose="020B0604020202020204" pitchFamily="34" charset="0"/>
              <a:buChar char="•"/>
            </a:pPr>
            <a:r>
              <a:rPr lang="en-US" baseline="0" dirty="0"/>
              <a:t>Book blurbs</a:t>
            </a:r>
          </a:p>
          <a:p>
            <a:pPr marL="171450" indent="-171450" eaLnBrk="1" hangingPunct="1">
              <a:buFont typeface="Arial" panose="020B0604020202020204" pitchFamily="34" charset="0"/>
              <a:buChar char="•"/>
            </a:pPr>
            <a:r>
              <a:rPr lang="en-US" baseline="0" dirty="0"/>
              <a:t>Newspaper stories</a:t>
            </a:r>
          </a:p>
          <a:p>
            <a:pPr marL="171450" indent="-171450" eaLnBrk="1" hangingPunct="1">
              <a:buFont typeface="Arial" panose="020B0604020202020204" pitchFamily="34" charset="0"/>
              <a:buChar char="•"/>
            </a:pPr>
            <a:r>
              <a:rPr lang="en-US" baseline="0" dirty="0"/>
              <a:t>Letters </a:t>
            </a:r>
          </a:p>
          <a:p>
            <a:pPr marL="171450" indent="-171450" eaLnBrk="1" hangingPunct="1">
              <a:buFont typeface="Arial" panose="020B0604020202020204" pitchFamily="34" charset="0"/>
              <a:buChar char="•"/>
            </a:pPr>
            <a:r>
              <a:rPr lang="en-US" baseline="0" dirty="0"/>
              <a:t>Any gap fill activity</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eaLnBrk="1" hangingPunct="1"/>
            <a:r>
              <a:rPr lang="en-GB" sz="1200" baseline="0" dirty="0">
                <a:solidFill>
                  <a:schemeClr val="tx1">
                    <a:lumMod val="50000"/>
                    <a:lumOff val="50000"/>
                  </a:schemeClr>
                </a:solidFill>
                <a:cs typeface="Times New Roman" panose="02020603050405020304" pitchFamily="18" charset="0"/>
              </a:rPr>
              <a:t>If there is fun to be had a child will find it. They love the ridiculous and when you’re 8, there is not much funnier than inserting the word poo into a sentence for no reason at all.  If you learners laugh during a mad lib, its great, not because that means they are having a great time in your lesson, but because it means they are noticing that words don’t fit.</a:t>
            </a:r>
            <a:endParaRPr lang="en-US" baseline="0" dirty="0"/>
          </a:p>
        </p:txBody>
      </p:sp>
    </p:spTree>
    <p:extLst>
      <p:ext uri="{BB962C8B-B14F-4D97-AF65-F5344CB8AC3E}">
        <p14:creationId xmlns:p14="http://schemas.microsoft.com/office/powerpoint/2010/main" val="221943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fld id="{48216059-B81B-4F57-BFE4-0CA05556C4CC}" type="slidenum">
              <a:rPr lang="en-US" sz="1200" smtClean="0"/>
              <a:pPr/>
              <a:t>12</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endParaRPr lang="en-US" baseline="0" dirty="0"/>
          </a:p>
        </p:txBody>
      </p:sp>
    </p:spTree>
    <p:extLst>
      <p:ext uri="{BB962C8B-B14F-4D97-AF65-F5344CB8AC3E}">
        <p14:creationId xmlns:p14="http://schemas.microsoft.com/office/powerpoint/2010/main" val="1916831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fld id="{48216059-B81B-4F57-BFE4-0CA05556C4CC}" type="slidenum">
              <a:rPr lang="en-US" sz="1200" smtClean="0"/>
              <a:pPr/>
              <a:t>13</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baseline="0" dirty="0"/>
              <a:t>Two things are important when doing mad libs, firstly to let them share their crazy texts. But then to give the opportunity to go back and change, or at least think about, what the words should be.</a:t>
            </a:r>
          </a:p>
          <a:p>
            <a:endParaRPr lang="en-US" baseline="0" dirty="0"/>
          </a:p>
          <a:p>
            <a:r>
              <a:rPr lang="en-US" baseline="0" dirty="0"/>
              <a:t>So, with a partner, what SHOULD the words in the text be?</a:t>
            </a:r>
            <a:endParaRPr lang="en-GB" baseline="0" dirty="0"/>
          </a:p>
        </p:txBody>
      </p:sp>
    </p:spTree>
    <p:extLst>
      <p:ext uri="{BB962C8B-B14F-4D97-AF65-F5344CB8AC3E}">
        <p14:creationId xmlns:p14="http://schemas.microsoft.com/office/powerpoint/2010/main" val="677489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fld id="{48216059-B81B-4F57-BFE4-0CA05556C4CC}" type="slidenum">
              <a:rPr lang="en-US" sz="1200" smtClean="0"/>
              <a:pPr/>
              <a:t>14</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r>
              <a:rPr lang="en-US" baseline="0" dirty="0"/>
              <a:t>Fill in your words from the previous task.</a:t>
            </a:r>
          </a:p>
          <a:p>
            <a:pPr eaLnBrk="1" hangingPunct="1"/>
            <a:r>
              <a:rPr lang="en-US" baseline="0" dirty="0"/>
              <a:t>Share with your partner.</a:t>
            </a:r>
          </a:p>
          <a:p>
            <a:pPr eaLnBrk="1" hangingPunct="1"/>
            <a:r>
              <a:rPr lang="en-US" baseline="0" dirty="0"/>
              <a:t>Is it funny?</a:t>
            </a:r>
          </a:p>
          <a:p>
            <a:pPr eaLnBrk="1" hangingPunct="1"/>
            <a:r>
              <a:rPr lang="en-US" baseline="0" dirty="0"/>
              <a:t>Do they fit?</a:t>
            </a:r>
          </a:p>
          <a:p>
            <a:pPr eaLnBrk="1" hangingPunct="1"/>
            <a:r>
              <a:rPr lang="en-US" baseline="0" dirty="0"/>
              <a:t>What do you think the real words are?</a:t>
            </a:r>
          </a:p>
        </p:txBody>
      </p:sp>
    </p:spTree>
    <p:extLst>
      <p:ext uri="{BB962C8B-B14F-4D97-AF65-F5344CB8AC3E}">
        <p14:creationId xmlns:p14="http://schemas.microsoft.com/office/powerpoint/2010/main" val="3584771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fld id="{48216059-B81B-4F57-BFE4-0CA05556C4CC}" type="slidenum">
              <a:rPr lang="en-US" sz="1200" smtClean="0"/>
              <a:pPr/>
              <a:t>15</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r>
              <a:rPr lang="en-US" baseline="0" dirty="0"/>
              <a:t>Let’s check your answers…..</a:t>
            </a:r>
          </a:p>
        </p:txBody>
      </p:sp>
    </p:spTree>
    <p:extLst>
      <p:ext uri="{BB962C8B-B14F-4D97-AF65-F5344CB8AC3E}">
        <p14:creationId xmlns:p14="http://schemas.microsoft.com/office/powerpoint/2010/main" val="382492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fld id="{48216059-B81B-4F57-BFE4-0CA05556C4CC}" type="slidenum">
              <a:rPr lang="en-US" sz="1200" smtClean="0"/>
              <a:pPr/>
              <a:t>16</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endParaRPr lang="en-US" baseline="0" dirty="0"/>
          </a:p>
        </p:txBody>
      </p:sp>
    </p:spTree>
    <p:extLst>
      <p:ext uri="{BB962C8B-B14F-4D97-AF65-F5344CB8AC3E}">
        <p14:creationId xmlns:p14="http://schemas.microsoft.com/office/powerpoint/2010/main" val="575130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fld id="{48216059-B81B-4F57-BFE4-0CA05556C4CC}" type="slidenum">
              <a:rPr lang="en-US" sz="1200" smtClean="0"/>
              <a:pPr/>
              <a:t>17</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endParaRPr lang="en-US" baseline="0" dirty="0"/>
          </a:p>
        </p:txBody>
      </p:sp>
    </p:spTree>
    <p:extLst>
      <p:ext uri="{BB962C8B-B14F-4D97-AF65-F5344CB8AC3E}">
        <p14:creationId xmlns:p14="http://schemas.microsoft.com/office/powerpoint/2010/main" val="3916328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fld id="{48216059-B81B-4F57-BFE4-0CA05556C4CC}" type="slidenum">
              <a:rPr lang="en-US" sz="1200" smtClean="0"/>
              <a:pPr/>
              <a:t>18</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endParaRPr lang="en-US" baseline="0" dirty="0"/>
          </a:p>
        </p:txBody>
      </p:sp>
    </p:spTree>
    <p:extLst>
      <p:ext uri="{BB962C8B-B14F-4D97-AF65-F5344CB8AC3E}">
        <p14:creationId xmlns:p14="http://schemas.microsoft.com/office/powerpoint/2010/main" val="242660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fld id="{48216059-B81B-4F57-BFE4-0CA05556C4CC}" type="slidenum">
              <a:rPr lang="en-US" sz="1200" smtClean="0"/>
              <a:pPr/>
              <a:t>19</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endParaRPr lang="en-US" baseline="0" dirty="0"/>
          </a:p>
        </p:txBody>
      </p:sp>
    </p:spTree>
    <p:extLst>
      <p:ext uri="{BB962C8B-B14F-4D97-AF65-F5344CB8AC3E}">
        <p14:creationId xmlns:p14="http://schemas.microsoft.com/office/powerpoint/2010/main" val="977116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fld id="{48216059-B81B-4F57-BFE4-0CA05556C4CC}" type="slidenum">
              <a:rPr lang="en-US" sz="1200" smtClean="0"/>
              <a:pPr/>
              <a:t>2</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r>
              <a:rPr lang="en-GB" sz="1200" kern="1200" dirty="0">
                <a:solidFill>
                  <a:schemeClr val="tx1"/>
                </a:solidFill>
                <a:effectLst/>
                <a:latin typeface="+mn-lt"/>
                <a:ea typeface="+mn-ea"/>
                <a:cs typeface="+mn-cs"/>
              </a:rPr>
              <a:t>The curly fry conundrum</a:t>
            </a:r>
          </a:p>
          <a:p>
            <a:endParaRPr lang="en-US" baseline="0" dirty="0"/>
          </a:p>
        </p:txBody>
      </p:sp>
    </p:spTree>
    <p:extLst>
      <p:ext uri="{BB962C8B-B14F-4D97-AF65-F5344CB8AC3E}">
        <p14:creationId xmlns:p14="http://schemas.microsoft.com/office/powerpoint/2010/main" val="29870358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fld id="{48216059-B81B-4F57-BFE4-0CA05556C4CC}" type="slidenum">
              <a:rPr lang="en-US" sz="1200" smtClean="0"/>
              <a:pPr/>
              <a:t>20</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endParaRPr lang="en-US" baseline="0" dirty="0"/>
          </a:p>
        </p:txBody>
      </p:sp>
    </p:spTree>
    <p:extLst>
      <p:ext uri="{BB962C8B-B14F-4D97-AF65-F5344CB8AC3E}">
        <p14:creationId xmlns:p14="http://schemas.microsoft.com/office/powerpoint/2010/main" val="2844621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fld id="{48216059-B81B-4F57-BFE4-0CA05556C4CC}" type="slidenum">
              <a:rPr lang="en-US" sz="1200" smtClean="0"/>
              <a:pPr/>
              <a:t>21</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endParaRPr lang="en-US" baseline="0" dirty="0"/>
          </a:p>
        </p:txBody>
      </p:sp>
    </p:spTree>
    <p:extLst>
      <p:ext uri="{BB962C8B-B14F-4D97-AF65-F5344CB8AC3E}">
        <p14:creationId xmlns:p14="http://schemas.microsoft.com/office/powerpoint/2010/main" val="23888883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fld id="{48216059-B81B-4F57-BFE4-0CA05556C4CC}" type="slidenum">
              <a:rPr lang="en-US" sz="1200" smtClean="0"/>
              <a:pPr/>
              <a:t>22</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r>
              <a:rPr lang="en-US" baseline="0" dirty="0"/>
              <a:t>In CELTA, language tends to be divided into the 4 skills: Listening, Speaking, Reading and Writing and then we have our systems: Grammar, Vocabulary, Phonology. </a:t>
            </a:r>
          </a:p>
          <a:p>
            <a:pPr eaLnBrk="1" hangingPunct="1"/>
            <a:endParaRPr lang="en-US" baseline="0" dirty="0"/>
          </a:p>
          <a:p>
            <a:pPr eaLnBrk="1" hangingPunct="1"/>
            <a:r>
              <a:rPr lang="en-US" baseline="0" dirty="0"/>
              <a:t>But is this division appropriate for YL? Given the holistic way in which they learn, and that literacy skills are a whole new skill set that adult learners have already acquired, maybe this more organic model from Lynne Cameron is more appropriate?</a:t>
            </a:r>
          </a:p>
          <a:p>
            <a:pPr eaLnBrk="1" hangingPunct="1"/>
            <a:endParaRPr lang="en-US" baseline="0" dirty="0"/>
          </a:p>
        </p:txBody>
      </p:sp>
    </p:spTree>
    <p:extLst>
      <p:ext uri="{BB962C8B-B14F-4D97-AF65-F5344CB8AC3E}">
        <p14:creationId xmlns:p14="http://schemas.microsoft.com/office/powerpoint/2010/main" val="21698413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fld id="{48216059-B81B-4F57-BFE4-0CA05556C4CC}" type="slidenum">
              <a:rPr lang="en-US" sz="1200" smtClean="0"/>
              <a:pPr/>
              <a:t>23</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endParaRPr lang="en-US" baseline="0" dirty="0"/>
          </a:p>
        </p:txBody>
      </p:sp>
    </p:spTree>
    <p:extLst>
      <p:ext uri="{BB962C8B-B14F-4D97-AF65-F5344CB8AC3E}">
        <p14:creationId xmlns:p14="http://schemas.microsoft.com/office/powerpoint/2010/main" val="4256572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fld id="{48216059-B81B-4F57-BFE4-0CA05556C4CC}" type="slidenum">
              <a:rPr lang="en-US" sz="1200" smtClean="0"/>
              <a:pPr/>
              <a:t>24</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GB" baseline="0" dirty="0"/>
              <a:t>Speaking of words…</a:t>
            </a:r>
          </a:p>
          <a:p>
            <a:endParaRPr lang="en-GB" baseline="0" dirty="0"/>
          </a:p>
          <a:p>
            <a:r>
              <a:rPr lang="en-GB" baseline="0" dirty="0"/>
              <a:t>Let’s take a brain break and do a quick word association game. I’ll say a word, and you think of the first word that comes to mind.</a:t>
            </a:r>
          </a:p>
          <a:p>
            <a:r>
              <a:rPr lang="en-GB" baseline="0" dirty="0"/>
              <a:t>DOG. </a:t>
            </a:r>
          </a:p>
          <a:p>
            <a:r>
              <a:rPr lang="en-GB" baseline="0" dirty="0"/>
              <a:t>TABLE. </a:t>
            </a:r>
          </a:p>
          <a:p>
            <a:r>
              <a:rPr lang="en-GB" baseline="0" dirty="0"/>
              <a:t>BANANA.</a:t>
            </a:r>
          </a:p>
          <a:p>
            <a:endParaRPr lang="en-GB" baseline="0" dirty="0"/>
          </a:p>
          <a:p>
            <a:pPr eaLnBrk="1" hangingPunct="1"/>
            <a:endParaRPr lang="en-US" baseline="0" dirty="0"/>
          </a:p>
        </p:txBody>
      </p:sp>
    </p:spTree>
    <p:extLst>
      <p:ext uri="{BB962C8B-B14F-4D97-AF65-F5344CB8AC3E}">
        <p14:creationId xmlns:p14="http://schemas.microsoft.com/office/powerpoint/2010/main" val="2125830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fld id="{48216059-B81B-4F57-BFE4-0CA05556C4CC}" type="slidenum">
              <a:rPr lang="en-US" sz="1200" smtClean="0"/>
              <a:pPr/>
              <a:t>25</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endParaRPr lang="en-GB" baseline="0" dirty="0"/>
          </a:p>
          <a:p>
            <a:r>
              <a:rPr lang="en-GB" baseline="0" dirty="0"/>
              <a:t>Younger </a:t>
            </a:r>
            <a:r>
              <a:rPr lang="en-GB" baseline="0" dirty="0" err="1"/>
              <a:t>YL</a:t>
            </a:r>
            <a:r>
              <a:rPr lang="en-GB" baseline="0" dirty="0"/>
              <a:t> tend to make syntagmatic associations e.g. DOG  - Bark TABLE - eat BANANA monkey they make thematic links and tend to learn words well in collections.</a:t>
            </a:r>
          </a:p>
          <a:p>
            <a:endParaRPr lang="en-GB" baseline="0" dirty="0"/>
          </a:p>
          <a:p>
            <a:r>
              <a:rPr lang="en-GB" baseline="0" dirty="0"/>
              <a:t>Whereas older Young Learners tend to give paradigmatic responses. CAT. CHAIR. APPLE.</a:t>
            </a:r>
          </a:p>
          <a:p>
            <a:endParaRPr lang="en-GB" baseline="0" dirty="0"/>
          </a:p>
          <a:p>
            <a:r>
              <a:rPr lang="en-GB" baseline="0" dirty="0"/>
              <a:t>This shift probably reflects other developments e.g. when they are more able to deal with abstract connections as they move from concrete to abstract. As a child’s world grows, so will their ability to make both syntagmatic and paradigmatic associations.</a:t>
            </a:r>
          </a:p>
          <a:p>
            <a:endParaRPr lang="en-GB" baseline="0" dirty="0"/>
          </a:p>
          <a:p>
            <a:pPr eaLnBrk="1" hangingPunct="1"/>
            <a:endParaRPr lang="en-US" baseline="0" dirty="0"/>
          </a:p>
        </p:txBody>
      </p:sp>
    </p:spTree>
    <p:extLst>
      <p:ext uri="{BB962C8B-B14F-4D97-AF65-F5344CB8AC3E}">
        <p14:creationId xmlns:p14="http://schemas.microsoft.com/office/powerpoint/2010/main" val="25678816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fld id="{48216059-B81B-4F57-BFE4-0CA05556C4CC}" type="slidenum">
              <a:rPr lang="en-US" sz="1200" smtClean="0"/>
              <a:pPr/>
              <a:t>26</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endParaRPr lang="en-US" baseline="0" dirty="0"/>
          </a:p>
        </p:txBody>
      </p:sp>
    </p:spTree>
    <p:extLst>
      <p:ext uri="{BB962C8B-B14F-4D97-AF65-F5344CB8AC3E}">
        <p14:creationId xmlns:p14="http://schemas.microsoft.com/office/powerpoint/2010/main" val="1118638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fld id="{48216059-B81B-4F57-BFE4-0CA05556C4CC}" type="slidenum">
              <a:rPr lang="en-US" sz="1200" smtClean="0"/>
              <a:pPr/>
              <a:t>27</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r>
              <a:rPr lang="en-US" baseline="0" dirty="0"/>
              <a:t>This is one of my </a:t>
            </a:r>
            <a:r>
              <a:rPr lang="en-US" baseline="0" dirty="0" err="1"/>
              <a:t>favourite</a:t>
            </a:r>
            <a:r>
              <a:rPr lang="en-US" baseline="0" dirty="0"/>
              <a:t> activities that I’ve collected over the years.</a:t>
            </a:r>
          </a:p>
          <a:p>
            <a:pPr eaLnBrk="1" hangingPunct="1"/>
            <a:endParaRPr lang="en-US" baseline="0" dirty="0"/>
          </a:p>
          <a:p>
            <a:pPr eaLnBrk="1" hangingPunct="1"/>
            <a:r>
              <a:rPr lang="en-US" baseline="0" dirty="0"/>
              <a:t>Do the elephant story.</a:t>
            </a:r>
          </a:p>
          <a:p>
            <a:pPr eaLnBrk="1" hangingPunct="1"/>
            <a:endParaRPr lang="en-US" baseline="0" dirty="0"/>
          </a:p>
          <a:p>
            <a:pPr eaLnBrk="1" hangingPunct="1"/>
            <a:r>
              <a:rPr lang="en-US" baseline="0" dirty="0"/>
              <a:t>Why did I show you the elephant story? Why do I like it so much?</a:t>
            </a:r>
          </a:p>
        </p:txBody>
      </p:sp>
    </p:spTree>
    <p:extLst>
      <p:ext uri="{BB962C8B-B14F-4D97-AF65-F5344CB8AC3E}">
        <p14:creationId xmlns:p14="http://schemas.microsoft.com/office/powerpoint/2010/main" val="3903397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fld id="{48216059-B81B-4F57-BFE4-0CA05556C4CC}" type="slidenum">
              <a:rPr lang="en-US" sz="1200" smtClean="0"/>
              <a:pPr/>
              <a:t>28</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r>
              <a:rPr lang="en-US" baseline="0" dirty="0"/>
              <a:t>There are all sorts of good reasons for doing the elephant story with young learners……..Why else though might I include it in </a:t>
            </a:r>
            <a:r>
              <a:rPr lang="en-US" i="1" baseline="0" dirty="0"/>
              <a:t>this</a:t>
            </a:r>
            <a:r>
              <a:rPr lang="en-US" baseline="0" dirty="0"/>
              <a:t> session?</a:t>
            </a:r>
          </a:p>
          <a:p>
            <a:pPr eaLnBrk="1" hangingPunct="1"/>
            <a:endParaRPr lang="en-US" sz="1200" i="0" baseline="0" dirty="0">
              <a:solidFill>
                <a:srgbClr val="1F497D"/>
              </a:solidFill>
            </a:endParaRPr>
          </a:p>
          <a:p>
            <a:pPr eaLnBrk="1" hangingPunct="1"/>
            <a:r>
              <a:rPr lang="en-US" sz="1200" i="0" baseline="0" dirty="0">
                <a:solidFill>
                  <a:srgbClr val="1F497D"/>
                </a:solidFill>
              </a:rPr>
              <a:t>How many of are here in this room because you are hoping to take some fun new activities back to your YL classrooms?</a:t>
            </a:r>
          </a:p>
          <a:p>
            <a:pPr eaLnBrk="1" hangingPunct="1"/>
            <a:endParaRPr lang="en-GB" sz="1200" i="0" dirty="0">
              <a:solidFill>
                <a:srgbClr val="1F497D"/>
              </a:solidFill>
            </a:endParaRPr>
          </a:p>
          <a:p>
            <a:pPr lvl="0"/>
            <a:r>
              <a:rPr lang="en-GB" sz="1200" i="0" dirty="0">
                <a:solidFill>
                  <a:srgbClr val="1F497D"/>
                </a:solidFill>
              </a:rPr>
              <a:t>Teachers are great scavengers. We love to collect new ideas for activities and build up a bank of ‘fun’ things to do in the classroom. And everyone loves a collector. Learners, parents of happy learners, fellow teachers stuck for new ideas…</a:t>
            </a:r>
          </a:p>
          <a:p>
            <a:pPr lvl="0"/>
            <a:endParaRPr lang="en-GB" sz="1200" i="1" dirty="0">
              <a:solidFill>
                <a:srgbClr val="1F497D"/>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baseline="0" dirty="0">
                <a:solidFill>
                  <a:srgbClr val="1F497D"/>
                </a:solidFill>
              </a:rPr>
              <a:t>I shared the elephant story with you because I like it. Kids like it. My trainees like it. In fact</a:t>
            </a:r>
            <a:r>
              <a:rPr lang="en-GB" sz="1200" i="0" dirty="0">
                <a:solidFill>
                  <a:srgbClr val="1F497D"/>
                </a:solidFill>
              </a:rPr>
              <a:t>, I like</a:t>
            </a:r>
            <a:r>
              <a:rPr lang="en-GB" sz="1200" i="0" baseline="0" dirty="0">
                <a:solidFill>
                  <a:srgbClr val="1F497D"/>
                </a:solidFill>
              </a:rPr>
              <a:t> this activity so much that I created a whole session around it. </a:t>
            </a:r>
            <a:r>
              <a:rPr lang="en-GB" baseline="0" dirty="0"/>
              <a:t>And why not? It works! People love the elephant story. It’s fun. It’s memorable. </a:t>
            </a:r>
          </a:p>
          <a:p>
            <a:pPr lvl="0"/>
            <a:endParaRPr lang="en-GB" sz="1200" i="0" dirty="0">
              <a:solidFill>
                <a:srgbClr val="1F497D"/>
              </a:solidFill>
            </a:endParaRPr>
          </a:p>
          <a:p>
            <a:pPr lvl="0"/>
            <a:r>
              <a:rPr lang="en-GB" sz="1200" i="0" dirty="0">
                <a:solidFill>
                  <a:srgbClr val="1F497D"/>
                </a:solidFill>
              </a:rPr>
              <a:t>But how often are we guilty of getting caught up in the superficial (the game or task itself, the materials, the technology) and forget about the actual learning?</a:t>
            </a:r>
          </a:p>
          <a:p>
            <a:pPr lvl="0"/>
            <a:endParaRPr lang="en-GB" sz="1200" i="0" dirty="0">
              <a:solidFill>
                <a:srgbClr val="1F497D"/>
              </a:solidFill>
            </a:endParaRPr>
          </a:p>
          <a:p>
            <a:pPr lvl="0"/>
            <a:r>
              <a:rPr lang="en-GB" sz="1200" i="0" dirty="0">
                <a:solidFill>
                  <a:srgbClr val="1F497D"/>
                </a:solidFill>
              </a:rPr>
              <a:t>How often do we mention curly fries because it’s an interesting story then attempt to make a tenuous link to the rest of our message?</a:t>
            </a:r>
          </a:p>
          <a:p>
            <a:pPr lvl="0"/>
            <a:endParaRPr lang="en-GB" sz="1200" i="0" dirty="0">
              <a:solidFill>
                <a:srgbClr val="1F497D"/>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Konya anecdote</a:t>
            </a:r>
            <a:endParaRPr lang="en-US" dirty="0"/>
          </a:p>
          <a:p>
            <a:pPr eaLnBrk="1" hangingPunct="1"/>
            <a:endParaRPr lang="en-US" baseline="0" dirty="0"/>
          </a:p>
        </p:txBody>
      </p:sp>
    </p:spTree>
    <p:extLst>
      <p:ext uri="{BB962C8B-B14F-4D97-AF65-F5344CB8AC3E}">
        <p14:creationId xmlns:p14="http://schemas.microsoft.com/office/powerpoint/2010/main" val="18773105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fld id="{48216059-B81B-4F57-BFE4-0CA05556C4CC}" type="slidenum">
              <a:rPr lang="en-US" sz="1200" smtClean="0"/>
              <a:pPr/>
              <a:t>29</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r>
              <a:rPr lang="en-US" baseline="0" dirty="0"/>
              <a:t>It’s fine to have </a:t>
            </a:r>
            <a:r>
              <a:rPr lang="en-US" baseline="0" dirty="0" err="1"/>
              <a:t>favourite</a:t>
            </a:r>
            <a:r>
              <a:rPr lang="en-US" baseline="0" dirty="0"/>
              <a:t> activities. More than fine. But we need to remember to ask ourselves a few important questions:</a:t>
            </a:r>
          </a:p>
          <a:p>
            <a:pPr eaLnBrk="1" hangingPunct="1"/>
            <a:r>
              <a:rPr lang="en-US" baseline="0" dirty="0"/>
              <a:t>Why am I using it? Honestly?</a:t>
            </a:r>
          </a:p>
          <a:p>
            <a:pPr eaLnBrk="1" hangingPunct="1"/>
            <a:r>
              <a:rPr lang="en-US" baseline="0" dirty="0"/>
              <a:t>Is it relevant? Useful?</a:t>
            </a:r>
          </a:p>
          <a:p>
            <a:pPr eaLnBrk="1" hangingPunct="1"/>
            <a:r>
              <a:rPr lang="en-US" baseline="0" dirty="0"/>
              <a:t>What do we hope the learners get out of it?</a:t>
            </a:r>
          </a:p>
          <a:p>
            <a:pPr eaLnBrk="1" hangingPunct="1"/>
            <a:endParaRPr lang="en-US" baseline="0" dirty="0"/>
          </a:p>
        </p:txBody>
      </p:sp>
    </p:spTree>
    <p:extLst>
      <p:ext uri="{BB962C8B-B14F-4D97-AF65-F5344CB8AC3E}">
        <p14:creationId xmlns:p14="http://schemas.microsoft.com/office/powerpoint/2010/main" val="3815897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fld id="{48216059-B81B-4F57-BFE4-0CA05556C4CC}" type="slidenum">
              <a:rPr lang="en-US" sz="1200" smtClean="0"/>
              <a:pPr/>
              <a:t>3</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p>
            <a:r>
              <a:rPr lang="en-GB" baseline="0" dirty="0"/>
              <a:t> How many times have you heard this?</a:t>
            </a:r>
          </a:p>
          <a:p>
            <a:endParaRPr lang="en-GB" baseline="0" dirty="0"/>
          </a:p>
          <a:p>
            <a:r>
              <a:rPr lang="en-GB" dirty="0"/>
              <a:t>There’s and unfortunate</a:t>
            </a:r>
            <a:r>
              <a:rPr lang="en-GB" baseline="0" dirty="0"/>
              <a:t> myth, that teaching YLs is straightforward, or simple even and that they only need simple language and simple lessons with a few games thrown in to keep it interesting. </a:t>
            </a:r>
          </a:p>
          <a:p>
            <a:r>
              <a:rPr lang="en-GB" baseline="0" dirty="0"/>
              <a:t>It’s true, we DO play games. But…..</a:t>
            </a:r>
          </a:p>
          <a:p>
            <a:pPr marL="0" indent="0">
              <a:buFont typeface="Arial" panose="020B0604020202020204" pitchFamily="34" charset="0"/>
              <a:buNone/>
            </a:pPr>
            <a:endParaRPr lang="en-GB" baseline="0" dirty="0"/>
          </a:p>
          <a:p>
            <a:pPr marL="171450" indent="-171450">
              <a:buFont typeface="Arial" panose="020B0604020202020204" pitchFamily="34" charset="0"/>
              <a:buChar char="•"/>
            </a:pPr>
            <a:r>
              <a:rPr lang="en-GB" baseline="0" dirty="0"/>
              <a:t>A </a:t>
            </a:r>
            <a:r>
              <a:rPr lang="en-GB" i="1" baseline="0" dirty="0"/>
              <a:t>good</a:t>
            </a:r>
            <a:r>
              <a:rPr lang="en-GB" baseline="0" dirty="0"/>
              <a:t> YL teacher needs language awareness and teaching skills. </a:t>
            </a:r>
          </a:p>
          <a:p>
            <a:pPr marL="171450" indent="-171450">
              <a:buFont typeface="Arial" panose="020B0604020202020204" pitchFamily="34" charset="0"/>
              <a:buChar char="•"/>
            </a:pPr>
            <a:r>
              <a:rPr lang="en-GB" baseline="0" dirty="0"/>
              <a:t>A </a:t>
            </a:r>
            <a:r>
              <a:rPr lang="en-GB" i="1" baseline="0" dirty="0"/>
              <a:t>good</a:t>
            </a:r>
            <a:r>
              <a:rPr lang="en-GB" baseline="0" dirty="0"/>
              <a:t> YL teacher needs to be highly skilled to reach into children’s minds and understand how they make sense of the world. </a:t>
            </a:r>
          </a:p>
          <a:p>
            <a:pPr marL="0" indent="0">
              <a:buFont typeface="Arial" panose="020B0604020202020204" pitchFamily="34" charset="0"/>
              <a:buNone/>
            </a:pPr>
            <a:endParaRPr lang="en-GB" baseline="0" dirty="0"/>
          </a:p>
          <a:p>
            <a:endParaRPr lang="en-GB" baseline="0" dirty="0"/>
          </a:p>
          <a:p>
            <a:r>
              <a:rPr lang="en-GB" baseline="0" dirty="0"/>
              <a:t>As for children only needing simple lessons and language, I truly believe that children can do so much more than we give them credit for or even allow them to and by not exploiting that potential we are doing them a disservice.</a:t>
            </a:r>
          </a:p>
          <a:p>
            <a:endParaRPr lang="en-GB" baseline="0" dirty="0"/>
          </a:p>
          <a:p>
            <a:r>
              <a:rPr lang="en-GB" baseline="0" dirty="0"/>
              <a:t>About 11 years ago when I started at IH Prague I was given some really great advice which changed the way I thought about teaching YL.  It was in reference to a group of particularly challenging 13yr olds. </a:t>
            </a:r>
          </a:p>
          <a:p>
            <a:r>
              <a:rPr lang="en-GB" baseline="0" dirty="0"/>
              <a:t>The advice was “don't be afraid to …..TEACH them”. She didn't mean don‘t be afraid to step in the room. Which would also have been good advice for this particular class.  She was referring to that bit of our job where we expect them to learn something. I remember having a moment……and realising that I was so caught up in choosing activities and classroom management that I'd almost forgotten about the learning bit. </a:t>
            </a:r>
          </a:p>
          <a:p>
            <a:endParaRPr lang="en-GB" baseline="0" dirty="0"/>
          </a:p>
          <a:p>
            <a:r>
              <a:rPr lang="en-GB" b="1" baseline="0" dirty="0"/>
              <a:t>As YL teachers, we have so much to think about. Is it any wonder then that often the elephant in the room is the learning?</a:t>
            </a:r>
          </a:p>
          <a:p>
            <a:endParaRPr lang="en-GB" b="1" baseline="0" dirty="0"/>
          </a:p>
          <a:p>
            <a:r>
              <a:rPr lang="en-GB" b="0" baseline="0" dirty="0"/>
              <a:t>For me, something that rivals my morning coffee, is the pure joy of watching a child’s face light up when they know they are learning something new. So today I’m going to share some practical activities and tips, and an invitation to join me, if you </a:t>
            </a:r>
            <a:r>
              <a:rPr lang="en-GB" b="0" baseline="0" dirty="0" err="1"/>
              <a:t>havent</a:t>
            </a:r>
            <a:r>
              <a:rPr lang="en-GB" b="0" baseline="0" dirty="0"/>
              <a:t> already, in taking a learning centred perspective in your YL classrooms.</a:t>
            </a:r>
          </a:p>
          <a:p>
            <a:endParaRPr lang="en-GB" baseline="0" dirty="0"/>
          </a:p>
          <a:p>
            <a:endParaRPr lang="en-GB" baseline="0" dirty="0"/>
          </a:p>
          <a:p>
            <a:endParaRPr lang="en-GB" baseline="0" dirty="0"/>
          </a:p>
          <a:p>
            <a:endParaRPr lang="en-GB" baseline="0" dirty="0"/>
          </a:p>
          <a:p>
            <a:pPr eaLnBrk="1" hangingPunct="1"/>
            <a:endParaRPr lang="en-US" baseline="0" dirty="0"/>
          </a:p>
        </p:txBody>
      </p:sp>
    </p:spTree>
    <p:extLst>
      <p:ext uri="{BB962C8B-B14F-4D97-AF65-F5344CB8AC3E}">
        <p14:creationId xmlns:p14="http://schemas.microsoft.com/office/powerpoint/2010/main" val="29870358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fld id="{48216059-B81B-4F57-BFE4-0CA05556C4CC}" type="slidenum">
              <a:rPr lang="en-US" sz="1200" smtClean="0"/>
              <a:pPr/>
              <a:t>30</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eaLnBrk="1" hangingPunct="1"/>
            <a:endParaRPr lang="en-US" baseline="0" dirty="0"/>
          </a:p>
        </p:txBody>
      </p:sp>
    </p:spTree>
    <p:extLst>
      <p:ext uri="{BB962C8B-B14F-4D97-AF65-F5344CB8AC3E}">
        <p14:creationId xmlns:p14="http://schemas.microsoft.com/office/powerpoint/2010/main" val="6401500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fld id="{48216059-B81B-4F57-BFE4-0CA05556C4CC}" type="slidenum">
              <a:rPr lang="en-US" sz="1200" smtClean="0"/>
              <a:pPr/>
              <a:t>31</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GB" dirty="0"/>
              <a:t>I’m sure you all have something that you’ve been told is a good idea, but for whatever reason, you don’t do it in your classroom. Do you skip songs because you hate singing? Do you skip pronunciation work because you’ve prioritised other things? Or maybe you never do role plays after one too many eye rolls from learners?</a:t>
            </a:r>
          </a:p>
          <a:p>
            <a:endParaRPr lang="en-GB" baseline="0" dirty="0"/>
          </a:p>
          <a:p>
            <a:r>
              <a:rPr lang="en-GB" baseline="0" dirty="0"/>
              <a:t>As human beings we hear what we want to hear and interpret input so that it fits their framework. We do things in a way that works  well not just for our students, but also for us, and for our style of teaching. We need to feel comfortable.</a:t>
            </a:r>
          </a:p>
          <a:p>
            <a:endParaRPr lang="en-GB" baseline="0" dirty="0"/>
          </a:p>
          <a:p>
            <a:r>
              <a:rPr lang="en-GB" baseline="0" dirty="0"/>
              <a:t>It’s good to have our own style and beliefs about teaching, but by remaining static we run the risk of liking something about an activity, so we focus on something good and miss the point, or just getting stuck in our ways.</a:t>
            </a:r>
          </a:p>
          <a:p>
            <a:endParaRPr lang="en-GB" baseline="0" dirty="0"/>
          </a:p>
          <a:p>
            <a:r>
              <a:rPr lang="en-GB" baseline="0" dirty="0"/>
              <a:t>What song am I humming? (</a:t>
            </a:r>
            <a:r>
              <a:rPr lang="en-GB" baseline="0" dirty="0" err="1"/>
              <a:t>hokey</a:t>
            </a:r>
            <a:r>
              <a:rPr lang="en-GB" baseline="0" dirty="0"/>
              <a:t> pokey). To me it’s the </a:t>
            </a:r>
            <a:r>
              <a:rPr lang="en-GB" baseline="0" dirty="0" err="1"/>
              <a:t>hokey</a:t>
            </a:r>
            <a:r>
              <a:rPr lang="en-GB" baseline="0" dirty="0"/>
              <a:t> pokey and always will be. I just can‘t bring myself to sing it any other way.  Can you finish this line for me….. Wheels on the bus. Mine go all day long…. Not all through the town.</a:t>
            </a:r>
          </a:p>
          <a:p>
            <a:endParaRPr lang="en-GB" baseline="0" dirty="0"/>
          </a:p>
          <a:p>
            <a:r>
              <a:rPr lang="en-GB" baseline="0" dirty="0"/>
              <a:t>Put up your hand if your guilty of getting stuck in your ways?</a:t>
            </a:r>
          </a:p>
          <a:p>
            <a:endParaRPr lang="en-GB" baseline="0" dirty="0"/>
          </a:p>
          <a:p>
            <a:r>
              <a:rPr lang="en-GB" baseline="0" dirty="0"/>
              <a:t>Elicit how to do a drawing dictation?</a:t>
            </a:r>
          </a:p>
          <a:p>
            <a:endParaRPr lang="en-GB" baseline="0" dirty="0"/>
          </a:p>
          <a:p>
            <a:endParaRPr lang="en-GB" baseline="0" dirty="0"/>
          </a:p>
          <a:p>
            <a:endParaRPr lang="en-GB" baseline="0" dirty="0"/>
          </a:p>
          <a:p>
            <a:endParaRPr lang="en-GB" baseline="0" dirty="0"/>
          </a:p>
          <a:p>
            <a:pPr eaLnBrk="1" hangingPunct="1"/>
            <a:endParaRPr lang="en-US" baseline="0" dirty="0"/>
          </a:p>
        </p:txBody>
      </p:sp>
    </p:spTree>
    <p:extLst>
      <p:ext uri="{BB962C8B-B14F-4D97-AF65-F5344CB8AC3E}">
        <p14:creationId xmlns:p14="http://schemas.microsoft.com/office/powerpoint/2010/main" val="15987386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fld id="{48216059-B81B-4F57-BFE4-0CA05556C4CC}" type="slidenum">
              <a:rPr lang="en-US" sz="1200" smtClean="0"/>
              <a:pPr/>
              <a:t>32</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r>
              <a:rPr lang="en-US" baseline="0" dirty="0"/>
              <a:t>Grab a piece of paper and a pen. </a:t>
            </a:r>
          </a:p>
          <a:p>
            <a:pPr eaLnBrk="1" hangingPunct="1"/>
            <a:r>
              <a:rPr lang="en-US" baseline="0" dirty="0"/>
              <a:t>Grad something to write on. E.g. a book.</a:t>
            </a:r>
          </a:p>
          <a:p>
            <a:pPr eaLnBrk="1" hangingPunct="1"/>
            <a:r>
              <a:rPr lang="en-US" baseline="0" dirty="0"/>
              <a:t>Put the book and the paper on your head.</a:t>
            </a:r>
          </a:p>
          <a:p>
            <a:pPr eaLnBrk="1" hangingPunct="1"/>
            <a:r>
              <a:rPr lang="en-US" baseline="0" dirty="0"/>
              <a:t>I’m going to describe my bedroom. Listen. And Draw it.</a:t>
            </a:r>
          </a:p>
          <a:p>
            <a:pPr eaLnBrk="1" hangingPunct="1"/>
            <a:endParaRPr lang="en-US" baseline="0" dirty="0"/>
          </a:p>
          <a:p>
            <a:pPr eaLnBrk="1" hangingPunct="1"/>
            <a:r>
              <a:rPr lang="en-US" baseline="0" dirty="0"/>
              <a:t>As you walk in the bedroom there is a window with large curtains on the back wall.</a:t>
            </a:r>
          </a:p>
          <a:p>
            <a:pPr eaLnBrk="1" hangingPunct="1"/>
            <a:endParaRPr lang="en-US" baseline="0" dirty="0"/>
          </a:p>
          <a:p>
            <a:pPr eaLnBrk="1" hangingPunct="1"/>
            <a:r>
              <a:rPr lang="en-US" baseline="0" dirty="0"/>
              <a:t>To the left of the window, there is a small wardrobe.</a:t>
            </a:r>
          </a:p>
          <a:p>
            <a:pPr eaLnBrk="1" hangingPunct="1"/>
            <a:endParaRPr lang="en-US" baseline="0" dirty="0"/>
          </a:p>
          <a:p>
            <a:pPr eaLnBrk="1" hangingPunct="1"/>
            <a:r>
              <a:rPr lang="en-US" baseline="0" dirty="0"/>
              <a:t>On the right hand side of the room there is a desk against the wall and a small office chair.  There is a computer on top of the desk.</a:t>
            </a:r>
          </a:p>
          <a:p>
            <a:pPr eaLnBrk="1" hangingPunct="1"/>
            <a:endParaRPr lang="en-US" baseline="0" dirty="0"/>
          </a:p>
          <a:p>
            <a:pPr eaLnBrk="1" hangingPunct="1"/>
            <a:r>
              <a:rPr lang="en-US" baseline="0" dirty="0"/>
              <a:t>On the left hand side there is a big queen sized bed.</a:t>
            </a:r>
          </a:p>
          <a:p>
            <a:pPr eaLnBrk="1" hangingPunct="1"/>
            <a:endParaRPr lang="en-US" baseline="0" dirty="0"/>
          </a:p>
          <a:p>
            <a:pPr eaLnBrk="1" hangingPunct="1"/>
            <a:r>
              <a:rPr lang="en-US" baseline="0" dirty="0"/>
              <a:t>On top of the bed there are two fluffy pillows.</a:t>
            </a:r>
          </a:p>
          <a:p>
            <a:pPr eaLnBrk="1" hangingPunct="1"/>
            <a:endParaRPr lang="en-US" baseline="0" dirty="0"/>
          </a:p>
          <a:p>
            <a:pPr eaLnBrk="1" hangingPunct="1"/>
            <a:r>
              <a:rPr lang="en-US" baseline="0" dirty="0"/>
              <a:t>Next to the pillows is Brad Pitt. Naked. :D</a:t>
            </a:r>
          </a:p>
        </p:txBody>
      </p:sp>
    </p:spTree>
    <p:extLst>
      <p:ext uri="{BB962C8B-B14F-4D97-AF65-F5344CB8AC3E}">
        <p14:creationId xmlns:p14="http://schemas.microsoft.com/office/powerpoint/2010/main" val="29763939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fld id="{48216059-B81B-4F57-BFE4-0CA05556C4CC}" type="slidenum">
              <a:rPr lang="en-US" sz="1200" smtClean="0"/>
              <a:pPr/>
              <a:t>33</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endParaRPr lang="en-US" baseline="0" dirty="0"/>
          </a:p>
        </p:txBody>
      </p:sp>
    </p:spTree>
    <p:extLst>
      <p:ext uri="{BB962C8B-B14F-4D97-AF65-F5344CB8AC3E}">
        <p14:creationId xmlns:p14="http://schemas.microsoft.com/office/powerpoint/2010/main" val="8587681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8216059-B81B-4F57-BFE4-0CA05556C4CC}"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6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64" charset="-128"/>
              <a:cs typeface="+mn-cs"/>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eaLnBrk="1" hangingPunct="1"/>
            <a:endParaRPr lang="en-US" baseline="0" dirty="0"/>
          </a:p>
        </p:txBody>
      </p:sp>
    </p:spTree>
    <p:extLst>
      <p:ext uri="{BB962C8B-B14F-4D97-AF65-F5344CB8AC3E}">
        <p14:creationId xmlns:p14="http://schemas.microsoft.com/office/powerpoint/2010/main" val="1689298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fld id="{48216059-B81B-4F57-BFE4-0CA05556C4CC}" type="slidenum">
              <a:rPr lang="en-US" sz="1200" smtClean="0"/>
              <a:pPr/>
              <a:t>35</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r>
              <a:rPr lang="en-US" baseline="0" dirty="0"/>
              <a:t>Often we tend to over-rely on materials.</a:t>
            </a:r>
          </a:p>
          <a:p>
            <a:pPr eaLnBrk="1" hangingPunct="1"/>
            <a:endParaRPr lang="en-US" baseline="0" dirty="0"/>
          </a:p>
          <a:p>
            <a:pPr eaLnBrk="1" hangingPunct="1"/>
            <a:r>
              <a:rPr lang="en-US" baseline="0" dirty="0"/>
              <a:t>So…What else could we do with this picture?</a:t>
            </a:r>
          </a:p>
          <a:p>
            <a:pPr eaLnBrk="1" hangingPunct="1"/>
            <a:endParaRPr lang="en-US" baseline="0" dirty="0"/>
          </a:p>
          <a:p>
            <a:pPr eaLnBrk="1" hangingPunct="1"/>
            <a:endParaRPr lang="en-US" baseline="0" dirty="0"/>
          </a:p>
        </p:txBody>
      </p:sp>
    </p:spTree>
    <p:extLst>
      <p:ext uri="{BB962C8B-B14F-4D97-AF65-F5344CB8AC3E}">
        <p14:creationId xmlns:p14="http://schemas.microsoft.com/office/powerpoint/2010/main" val="8240086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fld id="{48216059-B81B-4F57-BFE4-0CA05556C4CC}" type="slidenum">
              <a:rPr lang="en-US" sz="1200" smtClean="0"/>
              <a:pPr/>
              <a:t>36</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r>
              <a:rPr lang="en-US" baseline="0" dirty="0"/>
              <a:t>Here is just a few things I came up with quickly. The possibilities are almost endless.</a:t>
            </a:r>
          </a:p>
          <a:p>
            <a:pPr eaLnBrk="1" hangingPunct="1"/>
            <a:endParaRPr lang="en-US" baseline="0" dirty="0"/>
          </a:p>
          <a:p>
            <a:pPr eaLnBrk="1" hangingPunct="1"/>
            <a:endParaRPr lang="en-US" baseline="0" dirty="0"/>
          </a:p>
        </p:txBody>
      </p:sp>
    </p:spTree>
    <p:extLst>
      <p:ext uri="{BB962C8B-B14F-4D97-AF65-F5344CB8AC3E}">
        <p14:creationId xmlns:p14="http://schemas.microsoft.com/office/powerpoint/2010/main" val="17525051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8216059-B81B-4F57-BFE4-0CA05556C4CC}"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6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64" charset="-128"/>
              <a:cs typeface="+mn-cs"/>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eaLnBrk="1" hangingPunct="1"/>
            <a:endParaRPr lang="en-US" baseline="0" dirty="0"/>
          </a:p>
        </p:txBody>
      </p:sp>
    </p:spTree>
    <p:extLst>
      <p:ext uri="{BB962C8B-B14F-4D97-AF65-F5344CB8AC3E}">
        <p14:creationId xmlns:p14="http://schemas.microsoft.com/office/powerpoint/2010/main" val="17673806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fld id="{48216059-B81B-4F57-BFE4-0CA05556C4CC}" type="slidenum">
              <a:rPr lang="en-US" sz="1200" smtClean="0"/>
              <a:pPr/>
              <a:t>38</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GB" sz="1200" kern="1200" dirty="0">
                <a:solidFill>
                  <a:schemeClr val="tx1"/>
                </a:solidFill>
                <a:effectLst/>
                <a:latin typeface="+mn-lt"/>
                <a:ea typeface="+mn-ea"/>
                <a:cs typeface="+mn-cs"/>
              </a:rPr>
              <a:t>When doing your lesson planning, what question do you ask yourself?</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 </a:t>
            </a:r>
            <a:endParaRPr lang="en-US" baseline="0" dirty="0"/>
          </a:p>
        </p:txBody>
      </p:sp>
    </p:spTree>
    <p:extLst>
      <p:ext uri="{BB962C8B-B14F-4D97-AF65-F5344CB8AC3E}">
        <p14:creationId xmlns:p14="http://schemas.microsoft.com/office/powerpoint/2010/main" val="17260266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fld id="{48216059-B81B-4F57-BFE4-0CA05556C4CC}" type="slidenum">
              <a:rPr lang="en-US" sz="1200" smtClean="0"/>
              <a:pPr/>
              <a:t>39</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GB" sz="1200" kern="1200" dirty="0">
                <a:solidFill>
                  <a:schemeClr val="tx1"/>
                </a:solidFill>
                <a:effectLst/>
                <a:latin typeface="+mn-lt"/>
                <a:ea typeface="+mn-ea"/>
                <a:cs typeface="+mn-cs"/>
              </a:rPr>
              <a:t>Commonly, a teacher will ask ‘How do I teach this?’ Which is a very good question. </a:t>
            </a:r>
          </a:p>
          <a:p>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 </a:t>
            </a:r>
            <a:endParaRPr lang="en-US" baseline="0" dirty="0"/>
          </a:p>
        </p:txBody>
      </p:sp>
    </p:spTree>
    <p:extLst>
      <p:ext uri="{BB962C8B-B14F-4D97-AF65-F5344CB8AC3E}">
        <p14:creationId xmlns:p14="http://schemas.microsoft.com/office/powerpoint/2010/main" val="3453842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fld id="{48216059-B81B-4F57-BFE4-0CA05556C4CC}" type="slidenum">
              <a:rPr lang="en-US" sz="1200" smtClean="0"/>
              <a:pPr/>
              <a:t>4</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Does</a:t>
            </a:r>
            <a:r>
              <a:rPr lang="en-GB" baseline="0" dirty="0"/>
              <a:t> anyone recognise this picture? It’s the window from playschool.</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a:t>The first window </a:t>
            </a:r>
            <a:r>
              <a:rPr lang="en-GB" baseline="0" dirty="0"/>
              <a:t>is a window into an adult classroom. Close your eyes. What can you see. What does the classroom look like? What are the students doing? What is the teacher doing? What activities or tasks are they doing? How are the students feeling? How is the teacher feeling? What can you hear?</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a:t>The second window </a:t>
            </a:r>
            <a:r>
              <a:rPr lang="en-GB" baseline="0" dirty="0"/>
              <a:t>is a window into a YL classroom. Not just any YL classroom, but the classroom of an experienced and wonderful YL teacher who loves their job and works in a school that really values their YL programme and has the classroom set up accordingly. Close your eyes. What can you see. What does the classroom look like? What at the students doing? What is the teacher doing? What activities or tasks are they doing? How are the students feeling? How is the teacher feeling? What can you hear?</a:t>
            </a:r>
            <a:endParaRPr lang="en-GB" dirty="0"/>
          </a:p>
          <a:p>
            <a:pPr eaLnBrk="1" hangingPunct="1"/>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a:t>The last window </a:t>
            </a:r>
            <a:r>
              <a:rPr lang="en-GB" baseline="0" dirty="0"/>
              <a:t>is also a window into a YL classroom. This YL classroom though could be anywhere in any school. The teacher is a substitute teacher who by choice doesn’t usually teach YL. We called them in at the last minute because the regular teacher is sick. Close your eyes. What can you see. What does the classroom look like? What at the students doing? What is the teacher doing? What activities or tasks are they doing? How are the students feeling? How is the teacher feeling? What can you hear? What can you smell?</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Which of these windows does your classroom look like?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eaLnBrk="1" hangingPunct="1"/>
            <a:endParaRPr lang="en-US" baseline="0" dirty="0"/>
          </a:p>
        </p:txBody>
      </p:sp>
    </p:spTree>
    <p:extLst>
      <p:ext uri="{BB962C8B-B14F-4D97-AF65-F5344CB8AC3E}">
        <p14:creationId xmlns:p14="http://schemas.microsoft.com/office/powerpoint/2010/main" val="13415528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fld id="{48216059-B81B-4F57-BFE4-0CA05556C4CC}" type="slidenum">
              <a:rPr lang="en-US" sz="1200" smtClean="0"/>
              <a:pPr/>
              <a:t>40</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r>
              <a:rPr lang="en-US" baseline="0" dirty="0"/>
              <a:t>But…..Does teaching equal learning? Is what we teach the same as what is learned?</a:t>
            </a:r>
          </a:p>
        </p:txBody>
      </p:sp>
    </p:spTree>
    <p:extLst>
      <p:ext uri="{BB962C8B-B14F-4D97-AF65-F5344CB8AC3E}">
        <p14:creationId xmlns:p14="http://schemas.microsoft.com/office/powerpoint/2010/main" val="9080786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fld id="{48216059-B81B-4F57-BFE4-0CA05556C4CC}" type="slidenum">
              <a:rPr lang="en-US" sz="1200" smtClean="0"/>
              <a:pPr/>
              <a:t>41</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GB" sz="1200" i="1" kern="1200" dirty="0">
                <a:solidFill>
                  <a:schemeClr val="tx1"/>
                </a:solidFill>
                <a:effectLst/>
                <a:latin typeface="+mn-lt"/>
                <a:ea typeface="+mn-ea"/>
                <a:cs typeface="+mn-cs"/>
              </a:rPr>
              <a:t>Input, what we teach, is NOT the same as intake.  We can try and help learners to process input and assimilate language to their interlanguage system, but they will not process all the input available to them. Some of what they hear or read may not be understood. Some will receive more attention for various reasons. It is the learner who decides what is important or salient to them.</a:t>
            </a:r>
          </a:p>
          <a:p>
            <a:endParaRPr lang="en-GB" sz="1200"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So perhaps a better question to ask is……</a:t>
            </a:r>
            <a:endParaRPr lang="en-GB" sz="1200" kern="1200" dirty="0">
              <a:solidFill>
                <a:schemeClr val="tx1"/>
              </a:solidFill>
              <a:effectLst/>
              <a:latin typeface="+mn-lt"/>
              <a:ea typeface="+mn-ea"/>
              <a:cs typeface="+mn-cs"/>
            </a:endParaRPr>
          </a:p>
          <a:p>
            <a:pPr eaLnBrk="1" hangingPunct="1"/>
            <a:endParaRPr lang="en-US" baseline="0" dirty="0"/>
          </a:p>
        </p:txBody>
      </p:sp>
    </p:spTree>
    <p:extLst>
      <p:ext uri="{BB962C8B-B14F-4D97-AF65-F5344CB8AC3E}">
        <p14:creationId xmlns:p14="http://schemas.microsoft.com/office/powerpoint/2010/main" val="34812816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fld id="{48216059-B81B-4F57-BFE4-0CA05556C4CC}" type="slidenum">
              <a:rPr lang="en-US" sz="1200" smtClean="0"/>
              <a:pPr/>
              <a:t>42</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GB" sz="1200" kern="1200" dirty="0">
                <a:solidFill>
                  <a:schemeClr val="tx1"/>
                </a:solidFill>
                <a:effectLst/>
                <a:latin typeface="+mn-lt"/>
                <a:ea typeface="+mn-ea"/>
                <a:cs typeface="+mn-cs"/>
              </a:rPr>
              <a:t> </a:t>
            </a:r>
            <a:r>
              <a:rPr lang="en-GB" sz="1200" b="1" i="1" kern="1200" dirty="0">
                <a:solidFill>
                  <a:schemeClr val="tx1"/>
                </a:solidFill>
                <a:effectLst/>
                <a:latin typeface="+mn-lt"/>
                <a:ea typeface="+mn-ea"/>
                <a:cs typeface="+mn-cs"/>
              </a:rPr>
              <a:t>How does a learner learn this?</a:t>
            </a:r>
            <a:r>
              <a:rPr lang="en-GB" sz="1200" kern="1200" dirty="0">
                <a:solidFill>
                  <a:schemeClr val="tx1"/>
                </a:solidFill>
                <a:effectLst/>
                <a:latin typeface="+mn-lt"/>
                <a:ea typeface="+mn-ea"/>
                <a:cs typeface="+mn-cs"/>
              </a:rPr>
              <a:t> Which should then be interpreted as</a:t>
            </a:r>
            <a:r>
              <a:rPr lang="en-GB" sz="1200" i="1" kern="1200" dirty="0">
                <a:solidFill>
                  <a:schemeClr val="tx1"/>
                </a:solidFill>
                <a:effectLst/>
                <a:latin typeface="+mn-lt"/>
                <a:ea typeface="+mn-ea"/>
                <a:cs typeface="+mn-cs"/>
              </a:rPr>
              <a:t> </a:t>
            </a:r>
            <a:r>
              <a:rPr lang="en-GB" sz="1200" b="1" i="1" kern="1200" dirty="0">
                <a:solidFill>
                  <a:schemeClr val="tx1"/>
                </a:solidFill>
                <a:effectLst/>
                <a:latin typeface="+mn-lt"/>
                <a:ea typeface="+mn-ea"/>
                <a:cs typeface="+mn-cs"/>
              </a:rPr>
              <a:t>How can I ensure learners learn this? (How can I minimise the input/intake gap?)</a:t>
            </a:r>
            <a:endParaRPr lang="en-US" baseline="0" dirty="0"/>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 </a:t>
            </a:r>
            <a:endParaRPr lang="en-US" baseline="0" dirty="0"/>
          </a:p>
        </p:txBody>
      </p:sp>
    </p:spTree>
    <p:extLst>
      <p:ext uri="{BB962C8B-B14F-4D97-AF65-F5344CB8AC3E}">
        <p14:creationId xmlns:p14="http://schemas.microsoft.com/office/powerpoint/2010/main" val="811214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fld id="{48216059-B81B-4F57-BFE4-0CA05556C4CC}" type="slidenum">
              <a:rPr lang="en-US" sz="1200" smtClean="0"/>
              <a:pPr/>
              <a:t>43</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GB" sz="1200" kern="1200" dirty="0">
                <a:solidFill>
                  <a:schemeClr val="tx1"/>
                </a:solidFill>
                <a:effectLst/>
                <a:latin typeface="+mn-lt"/>
                <a:ea typeface="+mn-ea"/>
                <a:cs typeface="+mn-cs"/>
              </a:rPr>
              <a:t>Rather than taking the starting point </a:t>
            </a:r>
            <a:r>
              <a:rPr lang="en-GB" sz="1200" b="1" i="1" kern="1200" dirty="0">
                <a:solidFill>
                  <a:schemeClr val="tx1"/>
                </a:solidFill>
                <a:effectLst/>
                <a:latin typeface="+mn-lt"/>
                <a:ea typeface="+mn-ea"/>
                <a:cs typeface="+mn-cs"/>
              </a:rPr>
              <a:t>How do I teach this?</a:t>
            </a:r>
            <a:r>
              <a:rPr lang="en-GB" sz="1200" kern="1200" dirty="0">
                <a:solidFill>
                  <a:schemeClr val="tx1"/>
                </a:solidFill>
                <a:effectLst/>
                <a:latin typeface="+mn-lt"/>
                <a:ea typeface="+mn-ea"/>
                <a:cs typeface="+mn-cs"/>
              </a:rPr>
              <a:t> Teachers should ask themselves </a:t>
            </a:r>
            <a:r>
              <a:rPr lang="en-GB" sz="1200" b="1" i="1" kern="1200" dirty="0">
                <a:solidFill>
                  <a:schemeClr val="tx1"/>
                </a:solidFill>
                <a:effectLst/>
                <a:latin typeface="+mn-lt"/>
                <a:ea typeface="+mn-ea"/>
                <a:cs typeface="+mn-cs"/>
              </a:rPr>
              <a:t>How does a learner learn this?</a:t>
            </a:r>
            <a:r>
              <a:rPr lang="en-GB" sz="1200" kern="1200" dirty="0">
                <a:solidFill>
                  <a:schemeClr val="tx1"/>
                </a:solidFill>
                <a:effectLst/>
                <a:latin typeface="+mn-lt"/>
                <a:ea typeface="+mn-ea"/>
                <a:cs typeface="+mn-cs"/>
              </a:rPr>
              <a:t> Which should then be interpreted as</a:t>
            </a:r>
            <a:r>
              <a:rPr lang="en-GB" sz="1200" i="1" kern="1200" dirty="0">
                <a:solidFill>
                  <a:schemeClr val="tx1"/>
                </a:solidFill>
                <a:effectLst/>
                <a:latin typeface="+mn-lt"/>
                <a:ea typeface="+mn-ea"/>
                <a:cs typeface="+mn-cs"/>
              </a:rPr>
              <a:t> </a:t>
            </a:r>
            <a:r>
              <a:rPr lang="en-GB" sz="1200" b="1" i="1" kern="1200" dirty="0">
                <a:solidFill>
                  <a:schemeClr val="tx1"/>
                </a:solidFill>
                <a:effectLst/>
                <a:latin typeface="+mn-lt"/>
                <a:ea typeface="+mn-ea"/>
                <a:cs typeface="+mn-cs"/>
              </a:rPr>
              <a:t>How can I ensure learners learn this? (How can I minimise the input/intake gap?)</a:t>
            </a:r>
            <a:endParaRPr lang="en-US" baseline="0" dirty="0"/>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 </a:t>
            </a:r>
            <a:endParaRPr lang="en-US" baseline="0" dirty="0"/>
          </a:p>
        </p:txBody>
      </p:sp>
    </p:spTree>
    <p:extLst>
      <p:ext uri="{BB962C8B-B14F-4D97-AF65-F5344CB8AC3E}">
        <p14:creationId xmlns:p14="http://schemas.microsoft.com/office/powerpoint/2010/main" val="15461978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fld id="{48216059-B81B-4F57-BFE4-0CA05556C4CC}" type="slidenum">
              <a:rPr lang="en-US" sz="1200" smtClean="0"/>
              <a:pPr/>
              <a:t>44</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GB" sz="1200" kern="1200" dirty="0">
                <a:solidFill>
                  <a:schemeClr val="tx1"/>
                </a:solidFill>
                <a:effectLst/>
                <a:latin typeface="+mn-lt"/>
                <a:ea typeface="+mn-ea"/>
                <a:cs typeface="+mn-cs"/>
              </a:rPr>
              <a:t> Rather than taking the starting point </a:t>
            </a:r>
            <a:r>
              <a:rPr lang="en-GB" sz="1200" b="1" i="1" kern="1200" dirty="0">
                <a:solidFill>
                  <a:schemeClr val="tx1"/>
                </a:solidFill>
                <a:effectLst/>
                <a:latin typeface="+mn-lt"/>
                <a:ea typeface="+mn-ea"/>
                <a:cs typeface="+mn-cs"/>
              </a:rPr>
              <a:t>How do I teach this?</a:t>
            </a:r>
            <a:r>
              <a:rPr lang="en-GB" sz="1200" kern="1200" dirty="0">
                <a:solidFill>
                  <a:schemeClr val="tx1"/>
                </a:solidFill>
                <a:effectLst/>
                <a:latin typeface="+mn-lt"/>
                <a:ea typeface="+mn-ea"/>
                <a:cs typeface="+mn-cs"/>
              </a:rPr>
              <a:t> Teachers should ask themselves </a:t>
            </a:r>
            <a:r>
              <a:rPr lang="en-GB" sz="1200" b="1" i="1" kern="1200" dirty="0">
                <a:solidFill>
                  <a:schemeClr val="tx1"/>
                </a:solidFill>
                <a:effectLst/>
                <a:latin typeface="+mn-lt"/>
                <a:ea typeface="+mn-ea"/>
                <a:cs typeface="+mn-cs"/>
              </a:rPr>
              <a:t>How does a learner learn this?</a:t>
            </a:r>
            <a:r>
              <a:rPr lang="en-GB" sz="1200" kern="1200" dirty="0">
                <a:solidFill>
                  <a:schemeClr val="tx1"/>
                </a:solidFill>
                <a:effectLst/>
                <a:latin typeface="+mn-lt"/>
                <a:ea typeface="+mn-ea"/>
                <a:cs typeface="+mn-cs"/>
              </a:rPr>
              <a:t> Which should then be interpreted as</a:t>
            </a:r>
            <a:r>
              <a:rPr lang="en-GB" sz="1200" i="1" kern="1200" dirty="0">
                <a:solidFill>
                  <a:schemeClr val="tx1"/>
                </a:solidFill>
                <a:effectLst/>
                <a:latin typeface="+mn-lt"/>
                <a:ea typeface="+mn-ea"/>
                <a:cs typeface="+mn-cs"/>
              </a:rPr>
              <a:t> </a:t>
            </a:r>
            <a:r>
              <a:rPr lang="en-GB" sz="1200" b="1" i="1" kern="1200" dirty="0">
                <a:solidFill>
                  <a:schemeClr val="tx1"/>
                </a:solidFill>
                <a:effectLst/>
                <a:latin typeface="+mn-lt"/>
                <a:ea typeface="+mn-ea"/>
                <a:cs typeface="+mn-cs"/>
              </a:rPr>
              <a:t>How can I ensure learners learn this? (How can I minimise the input/intake gap?)</a:t>
            </a:r>
            <a:endParaRPr lang="en-US" baseline="0" dirty="0"/>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*mention Krashen and SSR</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 </a:t>
            </a:r>
            <a:endParaRPr lang="en-US" baseline="0" dirty="0"/>
          </a:p>
        </p:txBody>
      </p:sp>
    </p:spTree>
    <p:extLst>
      <p:ext uri="{BB962C8B-B14F-4D97-AF65-F5344CB8AC3E}">
        <p14:creationId xmlns:p14="http://schemas.microsoft.com/office/powerpoint/2010/main" val="31943919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fld id="{48216059-B81B-4F57-BFE4-0CA05556C4CC}" type="slidenum">
              <a:rPr lang="en-US" sz="1200" smtClean="0"/>
              <a:pPr/>
              <a:t>45</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endParaRPr lang="en-US" baseline="0" dirty="0"/>
          </a:p>
        </p:txBody>
      </p:sp>
    </p:spTree>
    <p:extLst>
      <p:ext uri="{BB962C8B-B14F-4D97-AF65-F5344CB8AC3E}">
        <p14:creationId xmlns:p14="http://schemas.microsoft.com/office/powerpoint/2010/main" val="10279971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fld id="{48216059-B81B-4F57-BFE4-0CA05556C4CC}" type="slidenum">
              <a:rPr lang="en-US" sz="1200" smtClean="0"/>
              <a:pPr/>
              <a:t>46</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r>
              <a:rPr lang="en-US" baseline="0" dirty="0"/>
              <a:t>Does Anyone </a:t>
            </a:r>
            <a:r>
              <a:rPr lang="en-US" baseline="0" dirty="0" err="1"/>
              <a:t>recognise</a:t>
            </a:r>
            <a:r>
              <a:rPr lang="en-US" baseline="0" dirty="0"/>
              <a:t> this quote? </a:t>
            </a:r>
          </a:p>
        </p:txBody>
      </p:sp>
    </p:spTree>
    <p:extLst>
      <p:ext uri="{BB962C8B-B14F-4D97-AF65-F5344CB8AC3E}">
        <p14:creationId xmlns:p14="http://schemas.microsoft.com/office/powerpoint/2010/main" val="4218225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fld id="{48216059-B81B-4F57-BFE4-0CA05556C4CC}" type="slidenum">
              <a:rPr lang="en-US" sz="1200" smtClean="0"/>
              <a:pPr/>
              <a:t>47</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eaLnBrk="1" hangingPunct="1"/>
            <a:r>
              <a:rPr lang="en-US" baseline="0" dirty="0"/>
              <a:t>It’s taken from Jim Scrivener and Adrian Underhill’s Demand High ELT site.</a:t>
            </a:r>
          </a:p>
          <a:p>
            <a:pPr eaLnBrk="1" hangingPunct="1"/>
            <a:endParaRPr lang="en-US" baseline="0" dirty="0"/>
          </a:p>
          <a:p>
            <a:pPr eaLnBrk="1" hangingPunct="1"/>
            <a:r>
              <a:rPr lang="en-US" baseline="0" dirty="0"/>
              <a:t>When they did the rounds a few years back in 2012, it really resonated. What I heard was something I had heard and thought about many times before. It made me think of the advice I mentioned earlier, and most notably one of my </a:t>
            </a:r>
            <a:r>
              <a:rPr lang="en-US" baseline="0" dirty="0" err="1"/>
              <a:t>favourite</a:t>
            </a:r>
            <a:r>
              <a:rPr lang="en-US" baseline="0" dirty="0"/>
              <a:t> books. Lynne Cameron’s 2002 ‘Teaching Languages to Young Learners’.  </a:t>
            </a:r>
          </a:p>
          <a:p>
            <a:pPr eaLnBrk="1" hangingPunct="1"/>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first line of the book, which I duly underlined is: This is a book about teaching that puts learning in the </a:t>
            </a:r>
            <a:r>
              <a:rPr lang="en-US" baseline="0" dirty="0" err="1"/>
              <a:t>centre</a:t>
            </a:r>
            <a:r>
              <a:rPr lang="en-US" baseline="0" dirty="0"/>
              <a:t> of the frame. Chapter 1, again heavily underlined, is ‘Taking a learning-</a:t>
            </a:r>
            <a:r>
              <a:rPr lang="en-US" baseline="0" dirty="0" err="1"/>
              <a:t>centred</a:t>
            </a:r>
            <a:r>
              <a:rPr lang="en-US" baseline="0" dirty="0"/>
              <a:t> perspective’.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 genuinely believe that YL</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teachers, faced with the plethora of age specific challenges they need to deal with, are especially susceptible to over-relying on tasks and materials and keeping children ‘happy’.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Ive included memes in this session because Jim and Adrian referred to demand high as a meme.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Let me share with you a metaphor from Cameron’s book….</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 imagine a child standing at the edge of a country and that the country represents new ideas and all that can be learnt: Ahead of the child are paths through valleys and forests, mountains to be climbed, cities to be explored. The child, however, may not be aware of these vast opportunities and, being a child, may be content at the first stream or field or may rush from place to place without exploring. When a teacher is </a:t>
            </a:r>
            <a:r>
              <a:rPr lang="en-US" baseline="0" dirty="0" err="1"/>
              <a:t>centred</a:t>
            </a:r>
            <a:r>
              <a:rPr lang="en-US" baseline="0" dirty="0"/>
              <a:t> on the child, there is a temptation to stay in that place or follow the child.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Tree>
    <p:extLst>
      <p:ext uri="{BB962C8B-B14F-4D97-AF65-F5344CB8AC3E}">
        <p14:creationId xmlns:p14="http://schemas.microsoft.com/office/powerpoint/2010/main" val="1956647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fld id="{48216059-B81B-4F57-BFE4-0CA05556C4CC}" type="slidenum">
              <a:rPr lang="en-US" sz="1200" smtClean="0"/>
              <a:pPr/>
              <a:t>48</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r>
              <a:rPr lang="en-US" baseline="0" dirty="0"/>
              <a:t>So how can we focus on the learning?</a:t>
            </a:r>
          </a:p>
        </p:txBody>
      </p:sp>
    </p:spTree>
    <p:extLst>
      <p:ext uri="{BB962C8B-B14F-4D97-AF65-F5344CB8AC3E}">
        <p14:creationId xmlns:p14="http://schemas.microsoft.com/office/powerpoint/2010/main" val="13887060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fld id="{48216059-B81B-4F57-BFE4-0CA05556C4CC}" type="slidenum">
              <a:rPr lang="en-US" sz="1200" smtClean="0"/>
              <a:pPr/>
              <a:t>49</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GB" dirty="0"/>
              <a:t>A few years ago a colleague returned from IATEFL bursting at the seams with all his new found ideas and knowledge. He proudly shared with us that he’d learnt the secret formula to that all elusive learning thing….</a:t>
            </a:r>
          </a:p>
          <a:p>
            <a:endParaRPr lang="en-GB" dirty="0"/>
          </a:p>
          <a:p>
            <a:r>
              <a:rPr lang="en-GB" dirty="0"/>
              <a:t>This isn’t it…..</a:t>
            </a:r>
          </a:p>
          <a:p>
            <a:endParaRPr lang="en-GB" dirty="0"/>
          </a:p>
          <a:p>
            <a:pPr eaLnBrk="1" hangingPunct="1"/>
            <a:endParaRPr lang="en-US" baseline="0" dirty="0"/>
          </a:p>
        </p:txBody>
      </p:sp>
    </p:spTree>
    <p:extLst>
      <p:ext uri="{BB962C8B-B14F-4D97-AF65-F5344CB8AC3E}">
        <p14:creationId xmlns:p14="http://schemas.microsoft.com/office/powerpoint/2010/main" val="4152333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fld id="{48216059-B81B-4F57-BFE4-0CA05556C4CC}" type="slidenum">
              <a:rPr lang="en-US" sz="1200" smtClean="0"/>
              <a:pPr/>
              <a:t>5</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Activity 1. Guided Imagery.</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More often than not, when we do some kind of listening, especially from a </a:t>
            </a:r>
            <a:r>
              <a:rPr lang="en-GB" baseline="0" dirty="0" err="1"/>
              <a:t>coursebook</a:t>
            </a:r>
            <a:r>
              <a:rPr lang="en-GB" baseline="0" dirty="0"/>
              <a:t>, we set the learners tasks which have right or wrong answers. But does this equal learning?  What is it that we really want? What I really want for my young learners is for them to want to listen to English. To enjoy listening to English. To actively engage in English.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One of the things I love about reading novels is the imagery that is all mine. Imagining what my favourite character looks like, sounds like, smells like.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Try listening to a story and instead of asking comprehension questions, get the learners to imagine the scene, the characters clothing, the weather. Give them questions that don’t have an answer and are only limited to their imagination. </a:t>
            </a:r>
          </a:p>
          <a:p>
            <a:pPr eaLnBrk="1" hangingPunct="1"/>
            <a:endParaRPr lang="en-US" baseline="0" dirty="0"/>
          </a:p>
        </p:txBody>
      </p:sp>
    </p:spTree>
    <p:extLst>
      <p:ext uri="{BB962C8B-B14F-4D97-AF65-F5344CB8AC3E}">
        <p14:creationId xmlns:p14="http://schemas.microsoft.com/office/powerpoint/2010/main" val="6920263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fld id="{48216059-B81B-4F57-BFE4-0CA05556C4CC}" type="slidenum">
              <a:rPr lang="en-US" sz="1200" smtClean="0"/>
              <a:pPr/>
              <a:t>50</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GB" dirty="0"/>
              <a:t>This is what he shared with us….</a:t>
            </a:r>
          </a:p>
          <a:p>
            <a:endParaRPr lang="en-GB" dirty="0"/>
          </a:p>
          <a:p>
            <a:r>
              <a:rPr lang="en-GB" sz="1200" dirty="0">
                <a:solidFill>
                  <a:srgbClr val="002060"/>
                </a:solidFill>
              </a:rPr>
              <a:t>KA = </a:t>
            </a:r>
            <a:r>
              <a:rPr lang="en-GB" sz="1200" dirty="0" err="1">
                <a:solidFill>
                  <a:srgbClr val="002060"/>
                </a:solidFill>
              </a:rPr>
              <a:t>Kp</a:t>
            </a:r>
            <a:r>
              <a:rPr lang="en-GB" sz="1200" dirty="0">
                <a:solidFill>
                  <a:srgbClr val="002060"/>
                </a:solidFill>
              </a:rPr>
              <a:t> + M + O</a:t>
            </a:r>
          </a:p>
          <a:p>
            <a:endParaRPr lang="en-GB" sz="1200" dirty="0">
              <a:solidFill>
                <a:srgbClr val="002060"/>
              </a:solidFill>
            </a:endParaRPr>
          </a:p>
          <a:p>
            <a:r>
              <a:rPr lang="en-GB" sz="1200" dirty="0">
                <a:solidFill>
                  <a:srgbClr val="002060"/>
                </a:solidFill>
              </a:rPr>
              <a:t>Knowledge acquired = previous knowledge + ability + motivation + opportunity</a:t>
            </a:r>
          </a:p>
          <a:p>
            <a:endParaRPr lang="en-GB" sz="120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rPr>
              <a:t>We can get learning happening by understanding development and where the learner is coming from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rPr>
              <a:t>We can get learning by understanding and acknowledging what a child is capable of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rPr>
              <a:t>We can get learning happening by choosing a range of appropriate and engaging tasks that will motivate our learners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rPr>
              <a:t>We can get learning happening and make our classroom conducive to learning by providing opportunities.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rPr>
              <a:t>Opportunities for using language.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rPr>
              <a:t>Opportunities for practicing language.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rPr>
              <a:t>Opportunities for engaging with the language.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rPr>
              <a:t>Opportunities for enjoying the language.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rPr>
              <a:t>Opportunities for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rPr>
              <a:t>But I have a much simpler magic formula.</a:t>
            </a:r>
          </a:p>
          <a:p>
            <a:pPr eaLnBrk="1" hangingPunct="1"/>
            <a:endParaRPr lang="en-US" baseline="0" dirty="0"/>
          </a:p>
        </p:txBody>
      </p:sp>
    </p:spTree>
    <p:extLst>
      <p:ext uri="{BB962C8B-B14F-4D97-AF65-F5344CB8AC3E}">
        <p14:creationId xmlns:p14="http://schemas.microsoft.com/office/powerpoint/2010/main" val="16120391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fld id="{48216059-B81B-4F57-BFE4-0CA05556C4CC}" type="slidenum">
              <a:rPr lang="en-US" sz="1200" smtClean="0"/>
              <a:pPr/>
              <a:t>51</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r>
              <a:rPr lang="en-US" baseline="0" dirty="0"/>
              <a:t>Get rid of the elephant in the room. Don’t be afraid of getting them learning.</a:t>
            </a:r>
          </a:p>
          <a:p>
            <a:pPr eaLnBrk="1" hangingPunct="1"/>
            <a:r>
              <a:rPr lang="en-US" baseline="0" dirty="0"/>
              <a:t>And the way to get rid of an elephant in the room is the same way you eat one. One mouthful at a time.</a:t>
            </a:r>
          </a:p>
        </p:txBody>
      </p:sp>
    </p:spTree>
    <p:extLst>
      <p:ext uri="{BB962C8B-B14F-4D97-AF65-F5344CB8AC3E}">
        <p14:creationId xmlns:p14="http://schemas.microsoft.com/office/powerpoint/2010/main" val="14585911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anyone is interested in the YL Training courses offered by IHWO, they can ask me questions, grab a flyer, come visit the IHWO stand, visit our website</a:t>
            </a:r>
          </a:p>
        </p:txBody>
      </p:sp>
      <p:sp>
        <p:nvSpPr>
          <p:cNvPr id="4" name="Slide Number Placeholder 3"/>
          <p:cNvSpPr>
            <a:spLocks noGrp="1"/>
          </p:cNvSpPr>
          <p:nvPr>
            <p:ph type="sldNum" sz="quarter" idx="10"/>
          </p:nvPr>
        </p:nvSpPr>
        <p:spPr/>
        <p:txBody>
          <a:bodyPr/>
          <a:lstStyle/>
          <a:p>
            <a:fld id="{2A24F303-BBF5-4E04-940D-BDF7641C241E}" type="slidenum">
              <a:rPr lang="en-GB" smtClean="0"/>
              <a:pPr/>
              <a:t>52</a:t>
            </a:fld>
            <a:endParaRPr lang="en-GB"/>
          </a:p>
        </p:txBody>
      </p:sp>
    </p:spTree>
    <p:extLst>
      <p:ext uri="{BB962C8B-B14F-4D97-AF65-F5344CB8AC3E}">
        <p14:creationId xmlns:p14="http://schemas.microsoft.com/office/powerpoint/2010/main" val="8820549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for listening</a:t>
            </a:r>
          </a:p>
        </p:txBody>
      </p:sp>
      <p:sp>
        <p:nvSpPr>
          <p:cNvPr id="4" name="Slide Number Placeholder 3"/>
          <p:cNvSpPr>
            <a:spLocks noGrp="1"/>
          </p:cNvSpPr>
          <p:nvPr>
            <p:ph type="sldNum" sz="quarter" idx="10"/>
          </p:nvPr>
        </p:nvSpPr>
        <p:spPr/>
        <p:txBody>
          <a:bodyPr/>
          <a:lstStyle/>
          <a:p>
            <a:fld id="{2A24F303-BBF5-4E04-940D-BDF7641C241E}" type="slidenum">
              <a:rPr lang="en-GB" smtClean="0"/>
              <a:pPr/>
              <a:t>53</a:t>
            </a:fld>
            <a:endParaRPr lang="en-GB"/>
          </a:p>
        </p:txBody>
      </p:sp>
    </p:spTree>
    <p:extLst>
      <p:ext uri="{BB962C8B-B14F-4D97-AF65-F5344CB8AC3E}">
        <p14:creationId xmlns:p14="http://schemas.microsoft.com/office/powerpoint/2010/main" val="313427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fld id="{48216059-B81B-4F57-BFE4-0CA05556C4CC}" type="slidenum">
              <a:rPr lang="en-US" sz="1200" smtClean="0"/>
              <a:pPr/>
              <a:t>6</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endParaRPr lang="en-US" baseline="0" dirty="0"/>
          </a:p>
        </p:txBody>
      </p:sp>
    </p:spTree>
    <p:extLst>
      <p:ext uri="{BB962C8B-B14F-4D97-AF65-F5344CB8AC3E}">
        <p14:creationId xmlns:p14="http://schemas.microsoft.com/office/powerpoint/2010/main" val="2891745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fld id="{48216059-B81B-4F57-BFE4-0CA05556C4CC}" type="slidenum">
              <a:rPr lang="en-US" sz="1200" smtClean="0"/>
              <a:pPr/>
              <a:t>7</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Many moons ago, long before I did my DELTA and MA in TESOL, I did a CELTA. At IH Newcastle, like.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I thoroughly enjoyed it. I learnt lots of cool stuff, like the third conditional, how to talk less, that everything should be discussed in pairs, and that you can’t just press play on the cassette player. Yep. It was that long ago. I even met the man who would father my beautiful children. I loved the CELTA. My only problem with the CELTA……</a:t>
            </a:r>
          </a:p>
          <a:p>
            <a:pPr marL="0" indent="0">
              <a:buNone/>
            </a:pPr>
            <a:endParaRPr lang="en-GB" dirty="0"/>
          </a:p>
          <a:p>
            <a:pPr marL="0" indent="0">
              <a:buNone/>
            </a:pPr>
            <a:r>
              <a:rPr lang="en-US" sz="1200" b="1" dirty="0">
                <a:solidFill>
                  <a:srgbClr val="002469"/>
                </a:solidFill>
                <a:latin typeface="Calibri" panose="020F0502020204030204" pitchFamily="34" charset="0"/>
              </a:rPr>
              <a:t>Teaching adults is NOT the same as teaching children</a:t>
            </a:r>
            <a:endParaRPr lang="en-GB" dirty="0"/>
          </a:p>
          <a:p>
            <a:pPr marL="0" indent="0">
              <a:buNone/>
            </a:pPr>
            <a:endParaRPr lang="en-GB" dirty="0"/>
          </a:p>
          <a:p>
            <a:pPr eaLnBrk="1" hangingPunct="1"/>
            <a:r>
              <a:rPr lang="en-US" baseline="0" dirty="0"/>
              <a:t>Sure</a:t>
            </a:r>
            <a:r>
              <a:rPr lang="en-US" baseline="0"/>
              <a:t>, many </a:t>
            </a:r>
            <a:r>
              <a:rPr lang="en-US" baseline="0" dirty="0"/>
              <a:t>skills are transferable, and it is possible to ‘teach’ the same way, but to be a successful and confident YL teacher, one really should understand the unique needs and differences and the implications for both teaching and learning.</a:t>
            </a:r>
          </a:p>
          <a:p>
            <a:pPr eaLnBrk="1" hangingPunct="1"/>
            <a:endParaRPr lang="en-US" baseline="0" dirty="0"/>
          </a:p>
          <a:p>
            <a:pPr eaLnBrk="1" hangingPunct="1"/>
            <a:endParaRPr lang="en-US" baseline="0" dirty="0"/>
          </a:p>
        </p:txBody>
      </p:sp>
    </p:spTree>
    <p:extLst>
      <p:ext uri="{BB962C8B-B14F-4D97-AF65-F5344CB8AC3E}">
        <p14:creationId xmlns:p14="http://schemas.microsoft.com/office/powerpoint/2010/main" val="3245891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fld id="{48216059-B81B-4F57-BFE4-0CA05556C4CC}" type="slidenum">
              <a:rPr lang="en-US" sz="1200" smtClean="0"/>
              <a:pPr/>
              <a:t>8</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r>
              <a:rPr lang="en-GB" baseline="0" dirty="0"/>
              <a:t>Grab a piece of paper.</a:t>
            </a:r>
          </a:p>
          <a:p>
            <a:pPr eaLnBrk="1" hangingPunct="1"/>
            <a:endParaRPr lang="en-GB" baseline="0" dirty="0"/>
          </a:p>
          <a:p>
            <a:pPr eaLnBrk="1" hangingPunct="1"/>
            <a:r>
              <a:rPr lang="en-GB" baseline="0" dirty="0"/>
              <a:t>Don‘t think too much. Write the first thing that comes to your mind.</a:t>
            </a:r>
            <a:endParaRPr lang="en-US" baseline="0" dirty="0"/>
          </a:p>
        </p:txBody>
      </p:sp>
    </p:spTree>
    <p:extLst>
      <p:ext uri="{BB962C8B-B14F-4D97-AF65-F5344CB8AC3E}">
        <p14:creationId xmlns:p14="http://schemas.microsoft.com/office/powerpoint/2010/main" val="2691299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fld id="{48216059-B81B-4F57-BFE4-0CA05556C4CC}" type="slidenum">
              <a:rPr lang="en-US" sz="1200" smtClean="0"/>
              <a:pPr/>
              <a:t>9</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Some differences between YL and Adults are immediately obvious. They are smaller. They are livelier. And often more enthusiastic. But underneath the generalizations, there are important differences which are a result of a YLs linguistic, psychological, physical, cognitive and social development. These differences have significant implications in the classroom and shape the way we think about the language we teach and the activities we use.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For example, from what age would you give learners the activity </a:t>
            </a:r>
            <a:r>
              <a:rPr lang="en-GB" baseline="0" dirty="0"/>
              <a:t>I just gave you? Why?</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eaLnBrk="1" hangingPunct="1"/>
            <a:endParaRPr lang="en-US" baseline="0" dirty="0"/>
          </a:p>
        </p:txBody>
      </p:sp>
    </p:spTree>
    <p:extLst>
      <p:ext uri="{BB962C8B-B14F-4D97-AF65-F5344CB8AC3E}">
        <p14:creationId xmlns:p14="http://schemas.microsoft.com/office/powerpoint/2010/main" val="256899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0C87D32-D61E-42DA-B241-48F6BEE607CE}" type="datetime1">
              <a:rPr lang="en-GB" smtClean="0"/>
              <a:t>02/06/2017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6F1F15-AF26-4095-970B-C9459DE9D074}"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14C0B90-1F85-42B1-AC14-6EEAC4D54EAB}" type="datetime1">
              <a:rPr lang="en-GB" smtClean="0"/>
              <a:t>02/06/2017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6F1F15-AF26-4095-970B-C9459DE9D07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0C87535-5D4B-451D-BF40-BC17FC82A91B}" type="datetime1">
              <a:rPr lang="en-GB" smtClean="0"/>
              <a:t>02/06/2017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6F1F15-AF26-4095-970B-C9459DE9D074}"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3CAD490-5964-43C3-8DA7-7113B5D2B666}" type="datetime1">
              <a:rPr lang="en-GB" smtClean="0"/>
              <a:t>02/06/2017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6F1F15-AF26-4095-970B-C9459DE9D074}"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9F8D03-A605-452C-B1B9-9946F91FBA77}" type="datetime1">
              <a:rPr lang="en-GB" smtClean="0"/>
              <a:t>02/06/2017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6F1F15-AF26-4095-970B-C9459DE9D074}"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DDAEA90-1D97-4485-9189-A998E73E7F39}" type="datetime1">
              <a:rPr lang="en-GB" smtClean="0"/>
              <a:t>02/06/2017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6F1F15-AF26-4095-970B-C9459DE9D074}"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22B9690-BFC8-48DC-92C2-FEFF8D75ACB1}" type="datetime1">
              <a:rPr lang="en-GB" smtClean="0"/>
              <a:t>02/06/2017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C6F1F15-AF26-4095-970B-C9459DE9D074}"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96E5CE2-6EF1-4FF0-A2A0-822374A99CE2}" type="datetime1">
              <a:rPr lang="en-GB" smtClean="0"/>
              <a:t>02/06/2017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C6F1F15-AF26-4095-970B-C9459DE9D074}"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665883-A5B4-43B6-A103-D4204456214C}" type="datetime1">
              <a:rPr lang="en-GB" smtClean="0"/>
              <a:t>02/06/2017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C6F1F15-AF26-4095-970B-C9459DE9D07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F6C2FC-0979-457A-852A-E8C8684D20ED}" type="datetime1">
              <a:rPr lang="en-GB" smtClean="0"/>
              <a:t>02/06/2017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6F1F15-AF26-4095-970B-C9459DE9D074}"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EA4F9D-95BE-4828-B827-4C40972EB8CD}" type="datetime1">
              <a:rPr lang="en-GB" smtClean="0"/>
              <a:t>02/06/2017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6F1F15-AF26-4095-970B-C9459DE9D074}"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64934-0693-4240-AFBD-A4347677C460}" type="datetime1">
              <a:rPr lang="en-GB" smtClean="0"/>
              <a:t>02/06/2017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6F1F15-AF26-4095-970B-C9459DE9D074}"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jpeg"/><Relationship Id="rId7" Type="http://schemas.openxmlformats.org/officeDocument/2006/relationships/diagramQuickStyle" Target="../diagrams/quickStyle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emf"/><Relationship Id="rId9" Type="http://schemas.microsoft.com/office/2007/relationships/diagramDrawing" Target="../diagrams/drawing1.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emf"/></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1.jpeg"/><Relationship Id="rId4" Type="http://schemas.openxmlformats.org/officeDocument/2006/relationships/image" Target="../media/image1.emf"/></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emf"/><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emf"/></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emf"/></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image" Target="../media/image6.jpeg"/></Relationships>
</file>

<file path=ppt/slides/_rels/slide3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emf"/></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emf"/></Relationships>
</file>

<file path=ppt/slides/_rels/slide3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3.jpeg"/><Relationship Id="rId4" Type="http://schemas.openxmlformats.org/officeDocument/2006/relationships/image" Target="../media/image1.emf"/></Relationships>
</file>

<file path=ppt/slides/_rels/slide4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3.jpeg"/></Relationships>
</file>

<file path=ppt/slides/_rels/slide4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3.jpeg"/></Relationships>
</file>

<file path=ppt/slides/_rels/slide4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3.jpeg"/></Relationships>
</file>

<file path=ppt/slides/_rels/slide4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3.jpeg"/></Relationships>
</file>

<file path=ppt/slides/_rels/slide4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3.jpeg"/></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emf"/></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emf"/></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emf"/></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emf"/></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emf"/><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8.png"/><Relationship Id="rId4" Type="http://schemas.openxmlformats.org/officeDocument/2006/relationships/image" Target="../media/image1.emf"/></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image" Target="../media/image6.jpeg"/></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emf"/></Relationships>
</file>

<file path=ppt/slides/_rels/slide5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image" Target="../media/image21.emf"/><Relationship Id="rId4" Type="http://schemas.openxmlformats.org/officeDocument/2006/relationships/image" Target="../media/image20.png"/></Relationships>
</file>

<file path=ppt/slides/_rels/slide53.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3.jpeg"/><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074937"/>
            <a:ext cx="9144000" cy="7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16"/>
          <p:cNvSpPr txBox="1">
            <a:spLocks noChangeArrowheads="1"/>
          </p:cNvSpPr>
          <p:nvPr/>
        </p:nvSpPr>
        <p:spPr bwMode="auto">
          <a:xfrm>
            <a:off x="685800" y="304800"/>
            <a:ext cx="6705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pPr>
              <a:spcBef>
                <a:spcPct val="50000"/>
              </a:spcBef>
            </a:pPr>
            <a:r>
              <a:rPr lang="en-US" sz="3200" b="1" dirty="0">
                <a:solidFill>
                  <a:srgbClr val="002469"/>
                </a:solidFill>
                <a:latin typeface="FS Rufus" pitchFamily="2" charset="0"/>
              </a:rPr>
              <a:t> </a:t>
            </a:r>
            <a:endParaRPr lang="en-US" sz="3200" dirty="0">
              <a:solidFill>
                <a:prstClr val="black"/>
              </a:solidFill>
              <a:latin typeface="FS Rufus" pitchFamily="2" charset="0"/>
            </a:endParaRPr>
          </a:p>
        </p:txBody>
      </p:sp>
      <p:sp>
        <p:nvSpPr>
          <p:cNvPr id="11" name="TextBox 10"/>
          <p:cNvSpPr txBox="1"/>
          <p:nvPr/>
        </p:nvSpPr>
        <p:spPr>
          <a:xfrm>
            <a:off x="395537" y="164508"/>
            <a:ext cx="8352928" cy="3785652"/>
          </a:xfrm>
          <a:prstGeom prst="rect">
            <a:avLst/>
          </a:prstGeom>
          <a:noFill/>
        </p:spPr>
        <p:txBody>
          <a:bodyPr wrap="square" rtlCol="0">
            <a:spAutoFit/>
          </a:bodyPr>
          <a:lstStyle/>
          <a:p>
            <a:endParaRPr lang="en-GB" sz="4400" b="1" dirty="0"/>
          </a:p>
          <a:p>
            <a:pPr algn="ctr"/>
            <a:r>
              <a:rPr lang="en-GB" sz="2400" dirty="0">
                <a:solidFill>
                  <a:schemeClr val="tx2"/>
                </a:solidFill>
              </a:rPr>
              <a:t>If it’s not about elephants, it’s </a:t>
            </a:r>
            <a:r>
              <a:rPr lang="en-GB" sz="2400" dirty="0" err="1">
                <a:solidFill>
                  <a:schemeClr val="tx2"/>
                </a:solidFill>
              </a:rPr>
              <a:t>irr</a:t>
            </a:r>
            <a:r>
              <a:rPr lang="en-GB" sz="2400" i="1" dirty="0" err="1">
                <a:solidFill>
                  <a:srgbClr val="00B0F0"/>
                </a:solidFill>
              </a:rPr>
              <a:t>elephan</a:t>
            </a:r>
            <a:r>
              <a:rPr lang="en-GB" sz="2400" dirty="0" err="1">
                <a:solidFill>
                  <a:schemeClr val="tx2"/>
                </a:solidFill>
              </a:rPr>
              <a:t>t</a:t>
            </a:r>
            <a:r>
              <a:rPr lang="en-GB" sz="2400" dirty="0">
                <a:solidFill>
                  <a:schemeClr val="tx2"/>
                </a:solidFill>
              </a:rPr>
              <a:t>: Memes for thought</a:t>
            </a:r>
          </a:p>
          <a:p>
            <a:endParaRPr lang="en-GB" sz="1600" b="1" dirty="0">
              <a:solidFill>
                <a:schemeClr val="tx2"/>
              </a:solidFill>
            </a:endParaRPr>
          </a:p>
          <a:p>
            <a:r>
              <a:rPr lang="en-GB" sz="4800" b="1" dirty="0">
                <a:solidFill>
                  <a:schemeClr val="tx2"/>
                </a:solidFill>
              </a:rPr>
              <a:t>Getting the Learning Happening </a:t>
            </a:r>
          </a:p>
          <a:p>
            <a:pPr algn="ctr"/>
            <a:endParaRPr lang="en-GB" sz="2400" i="1" dirty="0">
              <a:solidFill>
                <a:schemeClr val="tx2"/>
              </a:solidFill>
            </a:endParaRPr>
          </a:p>
          <a:p>
            <a:pPr algn="ctr"/>
            <a:r>
              <a:rPr lang="en-GB" sz="2400" i="1" dirty="0">
                <a:solidFill>
                  <a:schemeClr val="tx2"/>
                </a:solidFill>
              </a:rPr>
              <a:t>Kylie </a:t>
            </a:r>
            <a:r>
              <a:rPr lang="en-GB" sz="2400" i="1" dirty="0" err="1">
                <a:solidFill>
                  <a:schemeClr val="tx2"/>
                </a:solidFill>
              </a:rPr>
              <a:t>Malinowska</a:t>
            </a:r>
            <a:r>
              <a:rPr lang="en-GB" sz="2400" i="1" dirty="0">
                <a:solidFill>
                  <a:schemeClr val="tx2"/>
                </a:solidFill>
              </a:rPr>
              <a:t>  </a:t>
            </a:r>
          </a:p>
          <a:p>
            <a:pPr algn="ctr"/>
            <a:r>
              <a:rPr lang="en-GB" sz="2400" dirty="0">
                <a:solidFill>
                  <a:schemeClr val="tx2"/>
                </a:solidFill>
              </a:rPr>
              <a:t>Young Learner Advisor, IHWO</a:t>
            </a:r>
          </a:p>
          <a:p>
            <a:pPr algn="ctr"/>
            <a:endParaRPr lang="en-GB" sz="3600" dirty="0"/>
          </a:p>
        </p:txBody>
      </p:sp>
      <p:pic>
        <p:nvPicPr>
          <p:cNvPr id="1026" name="irc_mi" descr="http://www.clker.com/cliparts/f/f/4/4/121617897960609915lemmling_2D_cartoon_elephant.svg.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0688" y="3888140"/>
            <a:ext cx="2433439" cy="176788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AC6F1F15-AF26-4095-970B-C9459DE9D074}" type="slidenum">
              <a:rPr lang="en-GB" smtClean="0"/>
              <a:pPr/>
              <a:t>1</a:t>
            </a:fld>
            <a:endParaRPr lang="en-GB"/>
          </a:p>
        </p:txBody>
      </p:sp>
    </p:spTree>
    <p:extLst>
      <p:ext uri="{BB962C8B-B14F-4D97-AF65-F5344CB8AC3E}">
        <p14:creationId xmlns:p14="http://schemas.microsoft.com/office/powerpoint/2010/main" val="380640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18" descr="I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228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Box 2"/>
          <p:cNvSpPr txBox="1">
            <a:spLocks noChangeArrowheads="1"/>
          </p:cNvSpPr>
          <p:nvPr/>
        </p:nvSpPr>
        <p:spPr bwMode="auto">
          <a:xfrm>
            <a:off x="769938" y="990603"/>
            <a:ext cx="747447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pPr>
              <a:buFont typeface="Arial" pitchFamily="34" charset="0"/>
              <a:buChar char="•"/>
            </a:pPr>
            <a:endParaRPr lang="en-US" sz="3200" dirty="0">
              <a:solidFill>
                <a:schemeClr val="accent1">
                  <a:lumMod val="75000"/>
                </a:schemeClr>
              </a:solidFill>
              <a:latin typeface="Arial MT" pitchFamily="84" charset="0"/>
            </a:endParaRPr>
          </a:p>
          <a:p>
            <a:endParaRPr lang="en-GB" dirty="0"/>
          </a:p>
        </p:txBody>
      </p:sp>
      <p:pic>
        <p:nvPicPr>
          <p:cNvPr id="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063766"/>
            <a:ext cx="9144000" cy="79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69273" y="332656"/>
            <a:ext cx="9144000" cy="5525901"/>
          </a:xfrm>
        </p:spPr>
        <p:txBody>
          <a:bodyPr>
            <a:normAutofit fontScale="32500" lnSpcReduction="20000"/>
          </a:bodyPr>
          <a:lstStyle/>
          <a:p>
            <a:pPr marL="0" indent="0">
              <a:lnSpc>
                <a:spcPct val="170000"/>
              </a:lnSpc>
              <a:buNone/>
            </a:pPr>
            <a:r>
              <a:rPr lang="en-GB" sz="5900" dirty="0">
                <a:solidFill>
                  <a:srgbClr val="002060"/>
                </a:solidFill>
              </a:rPr>
              <a:t>Younger Learners:</a:t>
            </a:r>
          </a:p>
          <a:p>
            <a:pPr>
              <a:lnSpc>
                <a:spcPct val="170000"/>
              </a:lnSpc>
            </a:pPr>
            <a:r>
              <a:rPr lang="en-GB" sz="5500" dirty="0">
                <a:solidFill>
                  <a:srgbClr val="002060"/>
                </a:solidFill>
              </a:rPr>
              <a:t>are still 1________</a:t>
            </a:r>
            <a:r>
              <a:rPr lang="en-GB" sz="5500" dirty="0" err="1">
                <a:solidFill>
                  <a:srgbClr val="002060"/>
                </a:solidFill>
              </a:rPr>
              <a:t>ing</a:t>
            </a:r>
            <a:r>
              <a:rPr lang="en-GB" sz="5500" dirty="0">
                <a:solidFill>
                  <a:srgbClr val="002060"/>
                </a:solidFill>
              </a:rPr>
              <a:t> cognitively, so we need to consider the cognitive demands of a 2___________.</a:t>
            </a:r>
          </a:p>
          <a:p>
            <a:pPr>
              <a:lnSpc>
                <a:spcPct val="170000"/>
              </a:lnSpc>
            </a:pPr>
            <a:r>
              <a:rPr lang="en-GB" sz="5500" dirty="0">
                <a:solidFill>
                  <a:srgbClr val="002060"/>
                </a:solidFill>
              </a:rPr>
              <a:t>appear to learn things 3_________, but are also quick to forget.</a:t>
            </a:r>
          </a:p>
          <a:p>
            <a:pPr>
              <a:lnSpc>
                <a:spcPct val="170000"/>
              </a:lnSpc>
            </a:pPr>
            <a:r>
              <a:rPr lang="en-GB" sz="5500" dirty="0">
                <a:solidFill>
                  <a:srgbClr val="002060"/>
                </a:solidFill>
              </a:rPr>
              <a:t>have less life experience and thus tend to have a 4____________ world.</a:t>
            </a:r>
          </a:p>
          <a:p>
            <a:pPr>
              <a:lnSpc>
                <a:spcPct val="170000"/>
              </a:lnSpc>
            </a:pPr>
            <a:r>
              <a:rPr lang="en-GB" sz="5500" dirty="0">
                <a:solidFill>
                  <a:srgbClr val="002060"/>
                </a:solidFill>
              </a:rPr>
              <a:t>need familiar contexts to understand 5 ___________ concepts and need support to understand the abstract.</a:t>
            </a:r>
          </a:p>
          <a:p>
            <a:pPr>
              <a:lnSpc>
                <a:spcPct val="170000"/>
              </a:lnSpc>
            </a:pPr>
            <a:r>
              <a:rPr lang="en-GB" sz="5500" dirty="0">
                <a:solidFill>
                  <a:srgbClr val="002060"/>
                </a:solidFill>
              </a:rPr>
              <a:t>generally don’t develop metacognitive awareness until after 6_________ at least and until after 7____________ don’t have the knowledge or metalanguage to talk about language.</a:t>
            </a:r>
          </a:p>
          <a:p>
            <a:pPr>
              <a:lnSpc>
                <a:spcPct val="170000"/>
              </a:lnSpc>
            </a:pPr>
            <a:r>
              <a:rPr lang="en-GB" sz="5500" dirty="0">
                <a:solidFill>
                  <a:srgbClr val="002060"/>
                </a:solidFill>
              </a:rPr>
              <a:t>need help to notice </a:t>
            </a:r>
            <a:r>
              <a:rPr lang="en-GB" sz="5500" dirty="0" err="1">
                <a:solidFill>
                  <a:srgbClr val="002060"/>
                </a:solidFill>
              </a:rPr>
              <a:t>8_________s</a:t>
            </a:r>
            <a:r>
              <a:rPr lang="en-GB" sz="5500" dirty="0">
                <a:solidFill>
                  <a:srgbClr val="002060"/>
                </a:solidFill>
              </a:rPr>
              <a:t>.</a:t>
            </a:r>
          </a:p>
          <a:p>
            <a:pPr>
              <a:lnSpc>
                <a:spcPct val="170000"/>
              </a:lnSpc>
            </a:pPr>
            <a:r>
              <a:rPr lang="en-GB" sz="5500" dirty="0">
                <a:solidFill>
                  <a:srgbClr val="002060"/>
                </a:solidFill>
              </a:rPr>
              <a:t>need new language to be introduced and learnt 9___________ and understood aurally.</a:t>
            </a:r>
          </a:p>
          <a:p>
            <a:pPr>
              <a:lnSpc>
                <a:spcPct val="170000"/>
              </a:lnSpc>
            </a:pPr>
            <a:r>
              <a:rPr lang="en-GB" sz="5500" dirty="0">
                <a:solidFill>
                  <a:srgbClr val="002060"/>
                </a:solidFill>
              </a:rPr>
              <a:t>tend to measure their progress by the number of </a:t>
            </a:r>
            <a:r>
              <a:rPr lang="en-GB" sz="5500" dirty="0" err="1">
                <a:solidFill>
                  <a:srgbClr val="002060"/>
                </a:solidFill>
              </a:rPr>
              <a:t>10_________s</a:t>
            </a:r>
            <a:r>
              <a:rPr lang="en-GB" sz="5500" dirty="0">
                <a:solidFill>
                  <a:srgbClr val="002060"/>
                </a:solidFill>
              </a:rPr>
              <a:t> they know.</a:t>
            </a:r>
          </a:p>
          <a:p>
            <a:pPr>
              <a:lnSpc>
                <a:spcPct val="170000"/>
              </a:lnSpc>
            </a:pPr>
            <a:endParaRPr lang="en-GB" sz="3800" dirty="0"/>
          </a:p>
          <a:p>
            <a:endParaRPr lang="en-GB" dirty="0"/>
          </a:p>
        </p:txBody>
      </p:sp>
      <p:sp>
        <p:nvSpPr>
          <p:cNvPr id="3" name="Slide Number Placeholder 2"/>
          <p:cNvSpPr>
            <a:spLocks noGrp="1"/>
          </p:cNvSpPr>
          <p:nvPr>
            <p:ph type="sldNum" sz="quarter" idx="12"/>
          </p:nvPr>
        </p:nvSpPr>
        <p:spPr/>
        <p:txBody>
          <a:bodyPr/>
          <a:lstStyle/>
          <a:p>
            <a:fld id="{AC6F1F15-AF26-4095-970B-C9459DE9D074}" type="slidenum">
              <a:rPr lang="en-GB" smtClean="0"/>
              <a:pPr/>
              <a:t>10</a:t>
            </a:fld>
            <a:endParaRPr lang="en-GB"/>
          </a:p>
        </p:txBody>
      </p:sp>
    </p:spTree>
    <p:extLst>
      <p:ext uri="{BB962C8B-B14F-4D97-AF65-F5344CB8AC3E}">
        <p14:creationId xmlns:p14="http://schemas.microsoft.com/office/powerpoint/2010/main" val="1656000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6"/>
          <p:cNvSpPr txBox="1">
            <a:spLocks noChangeArrowheads="1"/>
          </p:cNvSpPr>
          <p:nvPr/>
        </p:nvSpPr>
        <p:spPr bwMode="auto">
          <a:xfrm>
            <a:off x="685800" y="263236"/>
            <a:ext cx="6705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pPr>
              <a:spcBef>
                <a:spcPct val="50000"/>
              </a:spcBef>
            </a:pPr>
            <a:r>
              <a:rPr lang="en-US" dirty="0">
                <a:solidFill>
                  <a:srgbClr val="002469"/>
                </a:solidFill>
                <a:latin typeface="FS Rufus" pitchFamily="2" charset="0"/>
              </a:rPr>
              <a:t>Activity 2: Mad Lib</a:t>
            </a:r>
            <a:endParaRPr lang="en-US" dirty="0">
              <a:solidFill>
                <a:srgbClr val="002060"/>
              </a:solidFill>
              <a:latin typeface="FS Rufus" pitchFamily="2" charset="0"/>
            </a:endParaRPr>
          </a:p>
        </p:txBody>
      </p:sp>
      <p:pic>
        <p:nvPicPr>
          <p:cNvPr id="4099" name="Picture 18" descr="I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228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20" descr="i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322006"/>
            <a:ext cx="2143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063766"/>
            <a:ext cx="9144000" cy="79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p:nvPr/>
        </p:nvPicPr>
        <p:blipFill>
          <a:blip r:embed="rId6" cstate="print"/>
          <a:srcRect/>
          <a:stretch>
            <a:fillRect/>
          </a:stretch>
        </p:blipFill>
        <p:spPr bwMode="auto">
          <a:xfrm>
            <a:off x="0" y="1772816"/>
            <a:ext cx="2249639" cy="4131182"/>
          </a:xfrm>
          <a:prstGeom prst="rect">
            <a:avLst/>
          </a:prstGeom>
          <a:noFill/>
          <a:ln w="9525">
            <a:noFill/>
            <a:miter lim="800000"/>
            <a:headEnd/>
            <a:tailEnd/>
          </a:ln>
        </p:spPr>
      </p:pic>
      <p:sp>
        <p:nvSpPr>
          <p:cNvPr id="13" name="Rounded Rectangular Callout 12"/>
          <p:cNvSpPr/>
          <p:nvPr/>
        </p:nvSpPr>
        <p:spPr>
          <a:xfrm>
            <a:off x="2638128" y="1318812"/>
            <a:ext cx="5550431" cy="4176464"/>
          </a:xfrm>
          <a:prstGeom prst="wedgeRoundRectCallout">
            <a:avLst>
              <a:gd name="adj1" fmla="val -60388"/>
              <a:gd name="adj2" fmla="val -5407"/>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lnSpc>
                <a:spcPct val="107000"/>
              </a:lnSpc>
              <a:spcAft>
                <a:spcPts val="800"/>
              </a:spcAft>
            </a:pPr>
            <a:r>
              <a:rPr lang="en-GB" sz="2400" b="1" dirty="0">
                <a:solidFill>
                  <a:srgbClr val="0070C0"/>
                </a:solidFill>
                <a:ea typeface="Calibri" panose="020F0502020204030204" pitchFamily="34" charset="0"/>
                <a:cs typeface="Times New Roman" panose="02020603050405020304" pitchFamily="18" charset="0"/>
              </a:rPr>
              <a:t>There’s nothing mad about using MAD Libs !</a:t>
            </a:r>
          </a:p>
          <a:p>
            <a:pPr algn="ctr">
              <a:lnSpc>
                <a:spcPct val="107000"/>
              </a:lnSpc>
              <a:spcAft>
                <a:spcPts val="800"/>
              </a:spcAft>
            </a:pPr>
            <a:r>
              <a:rPr lang="en-GB" sz="2400" dirty="0">
                <a:solidFill>
                  <a:schemeClr val="tx1">
                    <a:lumMod val="50000"/>
                    <a:lumOff val="50000"/>
                  </a:schemeClr>
                </a:solidFill>
                <a:ea typeface="Calibri" panose="020F0502020204030204" pitchFamily="34" charset="0"/>
                <a:cs typeface="Times New Roman" panose="02020603050405020304" pitchFamily="18" charset="0"/>
              </a:rPr>
              <a:t>Mad Libs can be used for developing metacognitive awareness, helping learners notice language and features of a written text, revising vocabulary or structures, contextualising language, extension, revision… etc and best of all, it’s silly! </a:t>
            </a:r>
          </a:p>
        </p:txBody>
      </p:sp>
      <p:sp>
        <p:nvSpPr>
          <p:cNvPr id="3" name="Slide Number Placeholder 2"/>
          <p:cNvSpPr>
            <a:spLocks noGrp="1"/>
          </p:cNvSpPr>
          <p:nvPr>
            <p:ph type="sldNum" sz="quarter" idx="12"/>
          </p:nvPr>
        </p:nvSpPr>
        <p:spPr/>
        <p:txBody>
          <a:bodyPr/>
          <a:lstStyle/>
          <a:p>
            <a:fld id="{AC6F1F15-AF26-4095-970B-C9459DE9D074}" type="slidenum">
              <a:rPr lang="en-GB" smtClean="0"/>
              <a:pPr/>
              <a:t>11</a:t>
            </a:fld>
            <a:endParaRPr lang="en-GB"/>
          </a:p>
        </p:txBody>
      </p:sp>
    </p:spTree>
    <p:extLst>
      <p:ext uri="{BB962C8B-B14F-4D97-AF65-F5344CB8AC3E}">
        <p14:creationId xmlns:p14="http://schemas.microsoft.com/office/powerpoint/2010/main" val="473927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63766"/>
            <a:ext cx="9144000" cy="79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AC6F1F15-AF26-4095-970B-C9459DE9D074}" type="slidenum">
              <a:rPr lang="en-GB" smtClean="0"/>
              <a:pPr/>
              <a:t>12</a:t>
            </a:fld>
            <a:endParaRPr lang="en-GB"/>
          </a:p>
        </p:txBody>
      </p:sp>
      <p:pic>
        <p:nvPicPr>
          <p:cNvPr id="12" name="Picture 18" descr="I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169607"/>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04217" y="966141"/>
            <a:ext cx="8335565" cy="5709255"/>
          </a:xfrm>
          <a:prstGeom prst="rect">
            <a:avLst/>
          </a:prstGeom>
        </p:spPr>
        <p:txBody>
          <a:bodyPr wrap="square">
            <a:spAutoFit/>
          </a:bodyPr>
          <a:lstStyle/>
          <a:p>
            <a:pPr>
              <a:spcBef>
                <a:spcPct val="50000"/>
              </a:spcBef>
            </a:pPr>
            <a:r>
              <a:rPr lang="en-US" sz="3200" b="1" dirty="0">
                <a:solidFill>
                  <a:srgbClr val="002060"/>
                </a:solidFill>
                <a:latin typeface="+mj-lt"/>
              </a:rPr>
              <a:t>Get them learning…</a:t>
            </a:r>
          </a:p>
          <a:p>
            <a:pPr>
              <a:spcBef>
                <a:spcPct val="50000"/>
              </a:spcBef>
            </a:pPr>
            <a:r>
              <a:rPr lang="en-GB" sz="5400" b="1" dirty="0">
                <a:solidFill>
                  <a:srgbClr val="002060"/>
                </a:solidFill>
                <a:latin typeface="+mj-lt"/>
              </a:rPr>
              <a:t>Let them choose, </a:t>
            </a:r>
          </a:p>
          <a:p>
            <a:pPr>
              <a:spcBef>
                <a:spcPct val="50000"/>
              </a:spcBef>
            </a:pPr>
            <a:r>
              <a:rPr lang="en-GB" sz="5400" b="1" dirty="0">
                <a:solidFill>
                  <a:srgbClr val="002060"/>
                </a:solidFill>
                <a:latin typeface="+mj-lt"/>
              </a:rPr>
              <a:t>encourage fun &amp; </a:t>
            </a:r>
          </a:p>
          <a:p>
            <a:pPr>
              <a:spcBef>
                <a:spcPct val="50000"/>
              </a:spcBef>
            </a:pPr>
            <a:r>
              <a:rPr lang="en-GB" sz="5400" b="1" dirty="0">
                <a:solidFill>
                  <a:srgbClr val="002060"/>
                </a:solidFill>
                <a:latin typeface="+mj-lt"/>
              </a:rPr>
              <a:t>help them to notice language</a:t>
            </a:r>
          </a:p>
          <a:p>
            <a:pPr>
              <a:spcBef>
                <a:spcPct val="50000"/>
              </a:spcBef>
            </a:pPr>
            <a:endParaRPr lang="en-US" sz="2400" b="1" dirty="0">
              <a:solidFill>
                <a:srgbClr val="002060"/>
              </a:solidFill>
              <a:latin typeface="+mj-lt"/>
            </a:endParaRPr>
          </a:p>
        </p:txBody>
      </p:sp>
    </p:spTree>
    <p:extLst>
      <p:ext uri="{BB962C8B-B14F-4D97-AF65-F5344CB8AC3E}">
        <p14:creationId xmlns:p14="http://schemas.microsoft.com/office/powerpoint/2010/main" val="3787171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6"/>
          <p:cNvSpPr txBox="1">
            <a:spLocks noChangeArrowheads="1"/>
          </p:cNvSpPr>
          <p:nvPr/>
        </p:nvSpPr>
        <p:spPr bwMode="auto">
          <a:xfrm>
            <a:off x="685800" y="304800"/>
            <a:ext cx="6705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pPr>
              <a:spcBef>
                <a:spcPct val="50000"/>
              </a:spcBef>
            </a:pPr>
            <a:endParaRPr lang="en-US" dirty="0">
              <a:solidFill>
                <a:srgbClr val="002060"/>
              </a:solidFill>
              <a:latin typeface="FS Rufus" pitchFamily="2" charset="0"/>
            </a:endParaRPr>
          </a:p>
        </p:txBody>
      </p:sp>
      <p:pic>
        <p:nvPicPr>
          <p:cNvPr id="4099" name="Picture 18" descr="I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228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Box 2"/>
          <p:cNvSpPr txBox="1">
            <a:spLocks noChangeArrowheads="1"/>
          </p:cNvSpPr>
          <p:nvPr/>
        </p:nvSpPr>
        <p:spPr bwMode="auto">
          <a:xfrm>
            <a:off x="769938" y="990603"/>
            <a:ext cx="747447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pPr>
              <a:buFont typeface="Arial" pitchFamily="34" charset="0"/>
              <a:buChar char="•"/>
            </a:pPr>
            <a:endParaRPr lang="en-US" sz="3200" dirty="0">
              <a:solidFill>
                <a:schemeClr val="accent1">
                  <a:lumMod val="75000"/>
                </a:schemeClr>
              </a:solidFill>
              <a:latin typeface="Arial MT" pitchFamily="84" charset="0"/>
            </a:endParaRPr>
          </a:p>
          <a:p>
            <a:endParaRPr lang="en-GB" dirty="0"/>
          </a:p>
        </p:txBody>
      </p:sp>
      <p:pic>
        <p:nvPicPr>
          <p:cNvPr id="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063766"/>
            <a:ext cx="9144000" cy="79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Grp="1" noChangeAspect="1" noChangeArrowheads="1"/>
          </p:cNvPicPr>
          <p:nvPr>
            <p:ph idx="1"/>
          </p:nvPr>
        </p:nvPicPr>
        <p:blipFill>
          <a:blip r:embed="rId5" cstate="print"/>
          <a:srcRect/>
          <a:stretch>
            <a:fillRect/>
          </a:stretch>
        </p:blipFill>
        <p:spPr bwMode="auto">
          <a:xfrm>
            <a:off x="3183792" y="1307841"/>
            <a:ext cx="2646761" cy="4525963"/>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AC6F1F15-AF26-4095-970B-C9459DE9D074}" type="slidenum">
              <a:rPr lang="en-GB" smtClean="0"/>
              <a:pPr/>
              <a:t>13</a:t>
            </a:fld>
            <a:endParaRPr lang="en-GB"/>
          </a:p>
        </p:txBody>
      </p:sp>
    </p:spTree>
    <p:extLst>
      <p:ext uri="{BB962C8B-B14F-4D97-AF65-F5344CB8AC3E}">
        <p14:creationId xmlns:p14="http://schemas.microsoft.com/office/powerpoint/2010/main" val="841027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18" descr="I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228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Box 2"/>
          <p:cNvSpPr txBox="1">
            <a:spLocks noChangeArrowheads="1"/>
          </p:cNvSpPr>
          <p:nvPr/>
        </p:nvSpPr>
        <p:spPr bwMode="auto">
          <a:xfrm>
            <a:off x="769938" y="990603"/>
            <a:ext cx="747447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pPr>
              <a:buFont typeface="Arial" pitchFamily="34" charset="0"/>
              <a:buChar char="•"/>
            </a:pPr>
            <a:endParaRPr lang="en-US" sz="3200" dirty="0">
              <a:solidFill>
                <a:schemeClr val="accent1">
                  <a:lumMod val="75000"/>
                </a:schemeClr>
              </a:solidFill>
              <a:latin typeface="Arial MT" pitchFamily="84" charset="0"/>
            </a:endParaRPr>
          </a:p>
          <a:p>
            <a:endParaRPr lang="en-GB" dirty="0"/>
          </a:p>
        </p:txBody>
      </p:sp>
      <p:pic>
        <p:nvPicPr>
          <p:cNvPr id="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063766"/>
            <a:ext cx="9144000" cy="79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69273" y="332656"/>
            <a:ext cx="9144000" cy="5525901"/>
          </a:xfrm>
        </p:spPr>
        <p:txBody>
          <a:bodyPr>
            <a:normAutofit fontScale="32500" lnSpcReduction="20000"/>
          </a:bodyPr>
          <a:lstStyle/>
          <a:p>
            <a:pPr marL="0" indent="0">
              <a:lnSpc>
                <a:spcPct val="170000"/>
              </a:lnSpc>
              <a:buNone/>
            </a:pPr>
            <a:r>
              <a:rPr lang="en-GB" sz="5900" dirty="0">
                <a:solidFill>
                  <a:srgbClr val="002060"/>
                </a:solidFill>
              </a:rPr>
              <a:t>Younger Learners:</a:t>
            </a:r>
          </a:p>
          <a:p>
            <a:pPr>
              <a:lnSpc>
                <a:spcPct val="170000"/>
              </a:lnSpc>
            </a:pPr>
            <a:r>
              <a:rPr lang="en-GB" sz="5500" dirty="0">
                <a:solidFill>
                  <a:srgbClr val="002060"/>
                </a:solidFill>
              </a:rPr>
              <a:t>are still 1________</a:t>
            </a:r>
            <a:r>
              <a:rPr lang="en-GB" sz="5500" dirty="0" err="1">
                <a:solidFill>
                  <a:srgbClr val="002060"/>
                </a:solidFill>
              </a:rPr>
              <a:t>ing</a:t>
            </a:r>
            <a:r>
              <a:rPr lang="en-GB" sz="5500" dirty="0">
                <a:solidFill>
                  <a:srgbClr val="002060"/>
                </a:solidFill>
              </a:rPr>
              <a:t> cognitively, so we need to consider the cognitive demands of a 2___________.</a:t>
            </a:r>
          </a:p>
          <a:p>
            <a:pPr>
              <a:lnSpc>
                <a:spcPct val="170000"/>
              </a:lnSpc>
            </a:pPr>
            <a:r>
              <a:rPr lang="en-GB" sz="5500" dirty="0">
                <a:solidFill>
                  <a:srgbClr val="002060"/>
                </a:solidFill>
              </a:rPr>
              <a:t>appear to learn things 3_________, but are also quick to forget.</a:t>
            </a:r>
          </a:p>
          <a:p>
            <a:pPr>
              <a:lnSpc>
                <a:spcPct val="170000"/>
              </a:lnSpc>
            </a:pPr>
            <a:r>
              <a:rPr lang="en-GB" sz="5500" dirty="0">
                <a:solidFill>
                  <a:srgbClr val="002060"/>
                </a:solidFill>
              </a:rPr>
              <a:t>have less life experience and thus tend to have a 4____________ world.</a:t>
            </a:r>
          </a:p>
          <a:p>
            <a:pPr>
              <a:lnSpc>
                <a:spcPct val="170000"/>
              </a:lnSpc>
            </a:pPr>
            <a:r>
              <a:rPr lang="en-GB" sz="5500" dirty="0">
                <a:solidFill>
                  <a:srgbClr val="002060"/>
                </a:solidFill>
              </a:rPr>
              <a:t>need familiar contexts to understand 5 ___________ concepts and need support to understand the abstract.</a:t>
            </a:r>
          </a:p>
          <a:p>
            <a:pPr>
              <a:lnSpc>
                <a:spcPct val="170000"/>
              </a:lnSpc>
            </a:pPr>
            <a:r>
              <a:rPr lang="en-GB" sz="5500" dirty="0">
                <a:solidFill>
                  <a:srgbClr val="002060"/>
                </a:solidFill>
              </a:rPr>
              <a:t>generally don’t develop metacognitive awareness until after 6_________ at least and until after 7____________ don’t have the knowledge or metalanguage to talk about language.</a:t>
            </a:r>
          </a:p>
          <a:p>
            <a:pPr>
              <a:lnSpc>
                <a:spcPct val="170000"/>
              </a:lnSpc>
            </a:pPr>
            <a:r>
              <a:rPr lang="en-GB" sz="5500" dirty="0">
                <a:solidFill>
                  <a:srgbClr val="002060"/>
                </a:solidFill>
              </a:rPr>
              <a:t>need help to notice </a:t>
            </a:r>
            <a:r>
              <a:rPr lang="en-GB" sz="5500" dirty="0" err="1">
                <a:solidFill>
                  <a:srgbClr val="002060"/>
                </a:solidFill>
              </a:rPr>
              <a:t>8_________s</a:t>
            </a:r>
            <a:r>
              <a:rPr lang="en-GB" sz="5500" dirty="0">
                <a:solidFill>
                  <a:srgbClr val="002060"/>
                </a:solidFill>
              </a:rPr>
              <a:t>.</a:t>
            </a:r>
          </a:p>
          <a:p>
            <a:pPr>
              <a:lnSpc>
                <a:spcPct val="170000"/>
              </a:lnSpc>
            </a:pPr>
            <a:r>
              <a:rPr lang="en-GB" sz="5500" dirty="0">
                <a:solidFill>
                  <a:srgbClr val="002060"/>
                </a:solidFill>
              </a:rPr>
              <a:t>need new language to be introduced and learnt 9___________ and understood aurally.</a:t>
            </a:r>
          </a:p>
          <a:p>
            <a:pPr>
              <a:lnSpc>
                <a:spcPct val="170000"/>
              </a:lnSpc>
            </a:pPr>
            <a:r>
              <a:rPr lang="en-GB" sz="5500" dirty="0">
                <a:solidFill>
                  <a:srgbClr val="002060"/>
                </a:solidFill>
              </a:rPr>
              <a:t>tend to measure their progress by the number of </a:t>
            </a:r>
            <a:r>
              <a:rPr lang="en-GB" sz="5500" dirty="0" err="1">
                <a:solidFill>
                  <a:srgbClr val="002060"/>
                </a:solidFill>
              </a:rPr>
              <a:t>10_________s</a:t>
            </a:r>
            <a:r>
              <a:rPr lang="en-GB" sz="5500" dirty="0">
                <a:solidFill>
                  <a:srgbClr val="002060"/>
                </a:solidFill>
              </a:rPr>
              <a:t> they know.</a:t>
            </a:r>
          </a:p>
          <a:p>
            <a:pPr>
              <a:lnSpc>
                <a:spcPct val="170000"/>
              </a:lnSpc>
            </a:pPr>
            <a:endParaRPr lang="en-GB" sz="3800" dirty="0"/>
          </a:p>
          <a:p>
            <a:endParaRPr lang="en-GB" dirty="0"/>
          </a:p>
        </p:txBody>
      </p:sp>
      <p:sp>
        <p:nvSpPr>
          <p:cNvPr id="3" name="Slide Number Placeholder 2"/>
          <p:cNvSpPr>
            <a:spLocks noGrp="1"/>
          </p:cNvSpPr>
          <p:nvPr>
            <p:ph type="sldNum" sz="quarter" idx="12"/>
          </p:nvPr>
        </p:nvSpPr>
        <p:spPr/>
        <p:txBody>
          <a:bodyPr/>
          <a:lstStyle/>
          <a:p>
            <a:fld id="{AC6F1F15-AF26-4095-970B-C9459DE9D074}" type="slidenum">
              <a:rPr lang="en-GB" smtClean="0"/>
              <a:pPr/>
              <a:t>14</a:t>
            </a:fld>
            <a:endParaRPr lang="en-GB"/>
          </a:p>
        </p:txBody>
      </p:sp>
    </p:spTree>
    <p:extLst>
      <p:ext uri="{BB962C8B-B14F-4D97-AF65-F5344CB8AC3E}">
        <p14:creationId xmlns:p14="http://schemas.microsoft.com/office/powerpoint/2010/main" val="2092606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18" descr="I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228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063766"/>
            <a:ext cx="9144000" cy="79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67" y="744017"/>
            <a:ext cx="9144000" cy="5319749"/>
          </a:xfrm>
        </p:spPr>
        <p:txBody>
          <a:bodyPr>
            <a:normAutofit/>
          </a:bodyPr>
          <a:lstStyle/>
          <a:p>
            <a:pPr marL="0" indent="0">
              <a:buNone/>
            </a:pPr>
            <a:r>
              <a:rPr lang="en-GB" sz="3800" dirty="0">
                <a:solidFill>
                  <a:srgbClr val="002060"/>
                </a:solidFill>
              </a:rPr>
              <a:t>Younger Learners:</a:t>
            </a:r>
          </a:p>
          <a:p>
            <a:r>
              <a:rPr lang="en-GB" sz="3800" dirty="0">
                <a:solidFill>
                  <a:srgbClr val="002060"/>
                </a:solidFill>
              </a:rPr>
              <a:t>are still </a:t>
            </a:r>
            <a:r>
              <a:rPr lang="en-GB" sz="3800" dirty="0">
                <a:solidFill>
                  <a:srgbClr val="FF0000"/>
                </a:solidFill>
              </a:rPr>
              <a:t>developing</a:t>
            </a:r>
            <a:r>
              <a:rPr lang="en-GB" sz="3800" dirty="0">
                <a:solidFill>
                  <a:srgbClr val="002060"/>
                </a:solidFill>
              </a:rPr>
              <a:t> cognitively, so we need to consider the cognitive demands of a</a:t>
            </a:r>
            <a:r>
              <a:rPr lang="en-GB" sz="3800" dirty="0">
                <a:solidFill>
                  <a:srgbClr val="FF0000"/>
                </a:solidFill>
              </a:rPr>
              <a:t> task</a:t>
            </a:r>
            <a:r>
              <a:rPr lang="en-GB" dirty="0">
                <a:solidFill>
                  <a:srgbClr val="002060"/>
                </a:solidFill>
              </a:rPr>
              <a:t>…</a:t>
            </a:r>
          </a:p>
          <a:p>
            <a:pPr marL="0" indent="0">
              <a:lnSpc>
                <a:spcPct val="150000"/>
              </a:lnSpc>
              <a:buNone/>
            </a:pPr>
            <a:r>
              <a:rPr lang="en-GB" sz="2800" i="1" dirty="0">
                <a:solidFill>
                  <a:srgbClr val="002060"/>
                </a:solidFill>
              </a:rPr>
              <a:t>…and ensure they don’t outweigh the learning outcomes. </a:t>
            </a:r>
          </a:p>
          <a:p>
            <a:pPr marL="0" indent="0">
              <a:lnSpc>
                <a:spcPct val="150000"/>
              </a:lnSpc>
              <a:buNone/>
            </a:pPr>
            <a:r>
              <a:rPr lang="en-GB" sz="2800" i="1" dirty="0">
                <a:solidFill>
                  <a:srgbClr val="002060"/>
                </a:solidFill>
              </a:rPr>
              <a:t>And, for older YL, we need to ensure the content is challenging enough even if the English is simple.</a:t>
            </a:r>
          </a:p>
          <a:p>
            <a:endParaRPr lang="en-GB" dirty="0"/>
          </a:p>
        </p:txBody>
      </p:sp>
      <p:sp>
        <p:nvSpPr>
          <p:cNvPr id="3" name="Slide Number Placeholder 2"/>
          <p:cNvSpPr>
            <a:spLocks noGrp="1"/>
          </p:cNvSpPr>
          <p:nvPr>
            <p:ph type="sldNum" sz="quarter" idx="12"/>
          </p:nvPr>
        </p:nvSpPr>
        <p:spPr/>
        <p:txBody>
          <a:bodyPr/>
          <a:lstStyle/>
          <a:p>
            <a:fld id="{AC6F1F15-AF26-4095-970B-C9459DE9D074}" type="slidenum">
              <a:rPr lang="en-GB" smtClean="0"/>
              <a:pPr/>
              <a:t>15</a:t>
            </a:fld>
            <a:endParaRPr lang="en-GB"/>
          </a:p>
        </p:txBody>
      </p:sp>
    </p:spTree>
    <p:extLst>
      <p:ext uri="{BB962C8B-B14F-4D97-AF65-F5344CB8AC3E}">
        <p14:creationId xmlns:p14="http://schemas.microsoft.com/office/powerpoint/2010/main" val="3118203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18" descr="I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228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063766"/>
            <a:ext cx="9144000" cy="79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0" y="980728"/>
            <a:ext cx="9144000" cy="5319749"/>
          </a:xfrm>
        </p:spPr>
        <p:txBody>
          <a:bodyPr>
            <a:normAutofit/>
          </a:bodyPr>
          <a:lstStyle/>
          <a:p>
            <a:pPr marL="0" indent="0">
              <a:buNone/>
            </a:pPr>
            <a:r>
              <a:rPr lang="en-GB" sz="3800" dirty="0">
                <a:solidFill>
                  <a:srgbClr val="002060"/>
                </a:solidFill>
              </a:rPr>
              <a:t>Younger Learners:</a:t>
            </a:r>
          </a:p>
          <a:p>
            <a:r>
              <a:rPr lang="en-GB" sz="3800" dirty="0">
                <a:solidFill>
                  <a:srgbClr val="002060"/>
                </a:solidFill>
              </a:rPr>
              <a:t>appear to learn things </a:t>
            </a:r>
            <a:r>
              <a:rPr lang="en-GB" sz="3800" dirty="0">
                <a:solidFill>
                  <a:srgbClr val="FF0000"/>
                </a:solidFill>
              </a:rPr>
              <a:t>quickly</a:t>
            </a:r>
            <a:r>
              <a:rPr lang="en-GB" sz="3800" dirty="0">
                <a:solidFill>
                  <a:srgbClr val="002060"/>
                </a:solidFill>
              </a:rPr>
              <a:t>, but are also quick to forget.</a:t>
            </a:r>
          </a:p>
          <a:p>
            <a:endParaRPr lang="en-GB" sz="3800" dirty="0">
              <a:solidFill>
                <a:srgbClr val="002060"/>
              </a:solidFill>
            </a:endParaRPr>
          </a:p>
          <a:p>
            <a:pPr marL="0" indent="0">
              <a:buNone/>
            </a:pPr>
            <a:r>
              <a:rPr lang="en-GB" sz="2800" i="1" dirty="0">
                <a:solidFill>
                  <a:srgbClr val="002060"/>
                </a:solidFill>
              </a:rPr>
              <a:t>They also lose interest more quickly and are less able to keep themselves motivated on tasks they find difficult or uninteresting.</a:t>
            </a:r>
          </a:p>
          <a:p>
            <a:pPr marL="0" indent="0">
              <a:buNone/>
            </a:pPr>
            <a:endParaRPr lang="en-GB" dirty="0"/>
          </a:p>
        </p:txBody>
      </p:sp>
      <p:sp>
        <p:nvSpPr>
          <p:cNvPr id="3" name="Slide Number Placeholder 2"/>
          <p:cNvSpPr>
            <a:spLocks noGrp="1"/>
          </p:cNvSpPr>
          <p:nvPr>
            <p:ph type="sldNum" sz="quarter" idx="12"/>
          </p:nvPr>
        </p:nvSpPr>
        <p:spPr/>
        <p:txBody>
          <a:bodyPr/>
          <a:lstStyle/>
          <a:p>
            <a:fld id="{AC6F1F15-AF26-4095-970B-C9459DE9D074}" type="slidenum">
              <a:rPr lang="en-GB" smtClean="0"/>
              <a:pPr/>
              <a:t>16</a:t>
            </a:fld>
            <a:endParaRPr lang="en-GB"/>
          </a:p>
        </p:txBody>
      </p:sp>
    </p:spTree>
    <p:extLst>
      <p:ext uri="{BB962C8B-B14F-4D97-AF65-F5344CB8AC3E}">
        <p14:creationId xmlns:p14="http://schemas.microsoft.com/office/powerpoint/2010/main" val="3452400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6"/>
          <p:cNvSpPr txBox="1">
            <a:spLocks noChangeArrowheads="1"/>
          </p:cNvSpPr>
          <p:nvPr/>
        </p:nvSpPr>
        <p:spPr bwMode="auto">
          <a:xfrm>
            <a:off x="685800" y="304800"/>
            <a:ext cx="6705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pPr>
              <a:spcBef>
                <a:spcPct val="50000"/>
              </a:spcBef>
            </a:pPr>
            <a:endParaRPr lang="en-US" dirty="0">
              <a:solidFill>
                <a:srgbClr val="002060"/>
              </a:solidFill>
              <a:latin typeface="FS Rufus" pitchFamily="2" charset="0"/>
            </a:endParaRPr>
          </a:p>
        </p:txBody>
      </p:sp>
      <p:pic>
        <p:nvPicPr>
          <p:cNvPr id="4099" name="Picture 18" descr="I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228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063766"/>
            <a:ext cx="9144000" cy="79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0" y="1196752"/>
            <a:ext cx="9144000" cy="5319749"/>
          </a:xfrm>
        </p:spPr>
        <p:txBody>
          <a:bodyPr>
            <a:normAutofit/>
          </a:bodyPr>
          <a:lstStyle/>
          <a:p>
            <a:pPr marL="0" indent="0">
              <a:buNone/>
            </a:pPr>
            <a:r>
              <a:rPr lang="en-GB" sz="3800" dirty="0">
                <a:solidFill>
                  <a:srgbClr val="002060"/>
                </a:solidFill>
              </a:rPr>
              <a:t>Younger Learners:</a:t>
            </a:r>
          </a:p>
          <a:p>
            <a:r>
              <a:rPr lang="en-GB" sz="3800" dirty="0">
                <a:solidFill>
                  <a:srgbClr val="002060"/>
                </a:solidFill>
              </a:rPr>
              <a:t>have less life experience and thus tend to have a </a:t>
            </a:r>
            <a:r>
              <a:rPr lang="en-GB" sz="3800" dirty="0">
                <a:solidFill>
                  <a:srgbClr val="FF0000"/>
                </a:solidFill>
              </a:rPr>
              <a:t>smaller</a:t>
            </a:r>
            <a:r>
              <a:rPr lang="en-GB" sz="3800" dirty="0">
                <a:solidFill>
                  <a:srgbClr val="002060"/>
                </a:solidFill>
              </a:rPr>
              <a:t> world…</a:t>
            </a:r>
          </a:p>
          <a:p>
            <a:endParaRPr lang="en-GB" sz="3800" dirty="0">
              <a:solidFill>
                <a:srgbClr val="002060"/>
              </a:solidFill>
            </a:endParaRPr>
          </a:p>
          <a:p>
            <a:pPr marL="0" indent="0">
              <a:buNone/>
            </a:pPr>
            <a:r>
              <a:rPr lang="en-GB" i="1" dirty="0">
                <a:solidFill>
                  <a:srgbClr val="002060"/>
                </a:solidFill>
              </a:rPr>
              <a:t>….which increases with age.</a:t>
            </a:r>
          </a:p>
          <a:p>
            <a:pPr marL="0" indent="0">
              <a:buNone/>
            </a:pPr>
            <a:endParaRPr lang="en-GB" sz="3800" dirty="0">
              <a:solidFill>
                <a:srgbClr val="002060"/>
              </a:solidFill>
            </a:endParaRPr>
          </a:p>
          <a:p>
            <a:pPr marL="0" indent="0">
              <a:buNone/>
            </a:pPr>
            <a:endParaRPr lang="en-GB" dirty="0"/>
          </a:p>
        </p:txBody>
      </p:sp>
      <p:sp>
        <p:nvSpPr>
          <p:cNvPr id="3" name="Slide Number Placeholder 2"/>
          <p:cNvSpPr>
            <a:spLocks noGrp="1"/>
          </p:cNvSpPr>
          <p:nvPr>
            <p:ph type="sldNum" sz="quarter" idx="12"/>
          </p:nvPr>
        </p:nvSpPr>
        <p:spPr/>
        <p:txBody>
          <a:bodyPr/>
          <a:lstStyle/>
          <a:p>
            <a:fld id="{AC6F1F15-AF26-4095-970B-C9459DE9D074}" type="slidenum">
              <a:rPr lang="en-GB" smtClean="0"/>
              <a:pPr/>
              <a:t>17</a:t>
            </a:fld>
            <a:endParaRPr lang="en-GB"/>
          </a:p>
        </p:txBody>
      </p:sp>
    </p:spTree>
    <p:extLst>
      <p:ext uri="{BB962C8B-B14F-4D97-AF65-F5344CB8AC3E}">
        <p14:creationId xmlns:p14="http://schemas.microsoft.com/office/powerpoint/2010/main" val="2457043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6"/>
          <p:cNvSpPr txBox="1">
            <a:spLocks noChangeArrowheads="1"/>
          </p:cNvSpPr>
          <p:nvPr/>
        </p:nvSpPr>
        <p:spPr bwMode="auto">
          <a:xfrm>
            <a:off x="685800" y="304800"/>
            <a:ext cx="6705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pPr>
              <a:spcBef>
                <a:spcPct val="50000"/>
              </a:spcBef>
            </a:pPr>
            <a:endParaRPr lang="en-US" dirty="0">
              <a:solidFill>
                <a:srgbClr val="002060"/>
              </a:solidFill>
              <a:latin typeface="FS Rufus" pitchFamily="2" charset="0"/>
            </a:endParaRPr>
          </a:p>
        </p:txBody>
      </p:sp>
      <p:pic>
        <p:nvPicPr>
          <p:cNvPr id="4099" name="Picture 18" descr="I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228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063766"/>
            <a:ext cx="9144000" cy="79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0" y="1196752"/>
            <a:ext cx="9144000" cy="5319749"/>
          </a:xfrm>
        </p:spPr>
        <p:txBody>
          <a:bodyPr>
            <a:normAutofit/>
          </a:bodyPr>
          <a:lstStyle/>
          <a:p>
            <a:pPr marL="0" indent="0">
              <a:buNone/>
            </a:pPr>
            <a:r>
              <a:rPr lang="en-GB" sz="3800" dirty="0">
                <a:solidFill>
                  <a:srgbClr val="002060"/>
                </a:solidFill>
              </a:rPr>
              <a:t>Younger Learners:</a:t>
            </a:r>
          </a:p>
          <a:p>
            <a:r>
              <a:rPr lang="en-GB" sz="3800" dirty="0">
                <a:solidFill>
                  <a:srgbClr val="002060"/>
                </a:solidFill>
              </a:rPr>
              <a:t>Need familiar contexts to understand </a:t>
            </a:r>
            <a:r>
              <a:rPr lang="en-GB" sz="3800" dirty="0">
                <a:solidFill>
                  <a:srgbClr val="FF0000"/>
                </a:solidFill>
              </a:rPr>
              <a:t>new</a:t>
            </a:r>
            <a:r>
              <a:rPr lang="en-GB" sz="3800" dirty="0">
                <a:solidFill>
                  <a:srgbClr val="002060"/>
                </a:solidFill>
              </a:rPr>
              <a:t> concepts and, depending on the age, need varying levels of support to understand the abstract.</a:t>
            </a:r>
          </a:p>
          <a:p>
            <a:pPr marL="0" indent="0">
              <a:buNone/>
            </a:pPr>
            <a:endParaRPr lang="en-GB" sz="3800" dirty="0">
              <a:solidFill>
                <a:srgbClr val="002060"/>
              </a:solidFill>
            </a:endParaRPr>
          </a:p>
          <a:p>
            <a:pPr marL="0" indent="0">
              <a:buNone/>
            </a:pPr>
            <a:r>
              <a:rPr lang="en-GB" i="1" dirty="0">
                <a:solidFill>
                  <a:srgbClr val="002060"/>
                </a:solidFill>
              </a:rPr>
              <a:t>Meaning needs to be accessible</a:t>
            </a:r>
            <a:r>
              <a:rPr lang="en-GB" sz="3800" dirty="0">
                <a:solidFill>
                  <a:srgbClr val="002060"/>
                </a:solidFill>
              </a:rPr>
              <a:t>.</a:t>
            </a:r>
          </a:p>
          <a:p>
            <a:pPr marL="0" indent="0">
              <a:buNone/>
            </a:pPr>
            <a:endParaRPr lang="en-GB" sz="3800" dirty="0">
              <a:solidFill>
                <a:srgbClr val="002060"/>
              </a:solidFill>
            </a:endParaRPr>
          </a:p>
          <a:p>
            <a:endParaRPr lang="en-GB" dirty="0"/>
          </a:p>
        </p:txBody>
      </p:sp>
      <p:sp>
        <p:nvSpPr>
          <p:cNvPr id="3" name="Slide Number Placeholder 2"/>
          <p:cNvSpPr>
            <a:spLocks noGrp="1"/>
          </p:cNvSpPr>
          <p:nvPr>
            <p:ph type="sldNum" sz="quarter" idx="12"/>
          </p:nvPr>
        </p:nvSpPr>
        <p:spPr/>
        <p:txBody>
          <a:bodyPr/>
          <a:lstStyle/>
          <a:p>
            <a:fld id="{AC6F1F15-AF26-4095-970B-C9459DE9D074}" type="slidenum">
              <a:rPr lang="en-GB" smtClean="0"/>
              <a:pPr/>
              <a:t>18</a:t>
            </a:fld>
            <a:endParaRPr lang="en-GB"/>
          </a:p>
        </p:txBody>
      </p:sp>
    </p:spTree>
    <p:extLst>
      <p:ext uri="{BB962C8B-B14F-4D97-AF65-F5344CB8AC3E}">
        <p14:creationId xmlns:p14="http://schemas.microsoft.com/office/powerpoint/2010/main" val="20585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6"/>
          <p:cNvSpPr txBox="1">
            <a:spLocks noChangeArrowheads="1"/>
          </p:cNvSpPr>
          <p:nvPr/>
        </p:nvSpPr>
        <p:spPr bwMode="auto">
          <a:xfrm>
            <a:off x="685800" y="304800"/>
            <a:ext cx="6705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pPr>
              <a:spcBef>
                <a:spcPct val="50000"/>
              </a:spcBef>
            </a:pPr>
            <a:endParaRPr lang="en-US" dirty="0">
              <a:solidFill>
                <a:srgbClr val="002060"/>
              </a:solidFill>
              <a:latin typeface="FS Rufus" pitchFamily="2" charset="0"/>
            </a:endParaRPr>
          </a:p>
        </p:txBody>
      </p:sp>
      <p:pic>
        <p:nvPicPr>
          <p:cNvPr id="4099" name="Picture 18" descr="I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228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063766"/>
            <a:ext cx="9144000" cy="79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0" y="1196752"/>
            <a:ext cx="9144000" cy="5319749"/>
          </a:xfrm>
        </p:spPr>
        <p:txBody>
          <a:bodyPr>
            <a:normAutofit/>
          </a:bodyPr>
          <a:lstStyle/>
          <a:p>
            <a:pPr marL="0" indent="0">
              <a:buNone/>
            </a:pPr>
            <a:r>
              <a:rPr lang="en-GB" sz="3800" dirty="0">
                <a:solidFill>
                  <a:srgbClr val="002060"/>
                </a:solidFill>
              </a:rPr>
              <a:t>Younger Learners:</a:t>
            </a:r>
          </a:p>
          <a:p>
            <a:r>
              <a:rPr lang="en-GB" sz="3800" dirty="0">
                <a:solidFill>
                  <a:srgbClr val="002060"/>
                </a:solidFill>
              </a:rPr>
              <a:t>generally don’t develop metacognitive awareness until after</a:t>
            </a:r>
            <a:r>
              <a:rPr lang="en-GB" sz="3800" dirty="0">
                <a:solidFill>
                  <a:srgbClr val="FF0000"/>
                </a:solidFill>
              </a:rPr>
              <a:t> 7 </a:t>
            </a:r>
            <a:r>
              <a:rPr lang="en-GB" sz="3800" dirty="0">
                <a:solidFill>
                  <a:srgbClr val="002060"/>
                </a:solidFill>
              </a:rPr>
              <a:t>at least and until after </a:t>
            </a:r>
            <a:r>
              <a:rPr lang="en-GB" sz="3800" dirty="0">
                <a:solidFill>
                  <a:srgbClr val="FF0000"/>
                </a:solidFill>
              </a:rPr>
              <a:t>11</a:t>
            </a:r>
            <a:r>
              <a:rPr lang="en-GB" sz="3800" dirty="0">
                <a:solidFill>
                  <a:srgbClr val="002060"/>
                </a:solidFill>
              </a:rPr>
              <a:t> don’t have the knowledge or meta-language to talk about language.</a:t>
            </a:r>
          </a:p>
          <a:p>
            <a:endParaRPr lang="en-GB" dirty="0"/>
          </a:p>
        </p:txBody>
      </p:sp>
      <p:sp>
        <p:nvSpPr>
          <p:cNvPr id="3" name="Slide Number Placeholder 2"/>
          <p:cNvSpPr>
            <a:spLocks noGrp="1"/>
          </p:cNvSpPr>
          <p:nvPr>
            <p:ph type="sldNum" sz="quarter" idx="12"/>
          </p:nvPr>
        </p:nvSpPr>
        <p:spPr/>
        <p:txBody>
          <a:bodyPr/>
          <a:lstStyle/>
          <a:p>
            <a:fld id="{AC6F1F15-AF26-4095-970B-C9459DE9D074}" type="slidenum">
              <a:rPr lang="en-GB" smtClean="0"/>
              <a:pPr/>
              <a:t>19</a:t>
            </a:fld>
            <a:endParaRPr lang="en-GB"/>
          </a:p>
        </p:txBody>
      </p:sp>
    </p:spTree>
    <p:extLst>
      <p:ext uri="{BB962C8B-B14F-4D97-AF65-F5344CB8AC3E}">
        <p14:creationId xmlns:p14="http://schemas.microsoft.com/office/powerpoint/2010/main" val="3747044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6"/>
          <p:cNvSpPr txBox="1">
            <a:spLocks noChangeArrowheads="1"/>
          </p:cNvSpPr>
          <p:nvPr/>
        </p:nvSpPr>
        <p:spPr bwMode="auto">
          <a:xfrm>
            <a:off x="685800" y="304800"/>
            <a:ext cx="6705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pPr>
              <a:spcBef>
                <a:spcPct val="50000"/>
              </a:spcBef>
            </a:pPr>
            <a:endParaRPr lang="en-US" dirty="0">
              <a:solidFill>
                <a:srgbClr val="002060"/>
              </a:solidFill>
              <a:latin typeface="FS Rufus" pitchFamily="2" charset="0"/>
            </a:endParaRPr>
          </a:p>
        </p:txBody>
      </p:sp>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63766"/>
            <a:ext cx="9144000" cy="79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AC6F1F15-AF26-4095-970B-C9459DE9D074}" type="slidenum">
              <a:rPr lang="en-GB" smtClean="0"/>
              <a:pPr/>
              <a:t>2</a:t>
            </a:fld>
            <a:endParaRPr lang="en-GB"/>
          </a:p>
        </p:txBody>
      </p:sp>
      <p:pic>
        <p:nvPicPr>
          <p:cNvPr id="11" name="Picture 18" descr="I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169607"/>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4832" y="940591"/>
            <a:ext cx="6834336" cy="5125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8712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6"/>
          <p:cNvSpPr txBox="1">
            <a:spLocks noChangeArrowheads="1"/>
          </p:cNvSpPr>
          <p:nvPr/>
        </p:nvSpPr>
        <p:spPr bwMode="auto">
          <a:xfrm>
            <a:off x="685800" y="304800"/>
            <a:ext cx="6705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pPr>
              <a:spcBef>
                <a:spcPct val="50000"/>
              </a:spcBef>
            </a:pPr>
            <a:endParaRPr lang="en-US" dirty="0">
              <a:solidFill>
                <a:srgbClr val="002060"/>
              </a:solidFill>
              <a:latin typeface="FS Rufus" pitchFamily="2" charset="0"/>
            </a:endParaRPr>
          </a:p>
        </p:txBody>
      </p:sp>
      <p:pic>
        <p:nvPicPr>
          <p:cNvPr id="4099" name="Picture 18" descr="I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228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063766"/>
            <a:ext cx="9144000" cy="79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0" y="1196752"/>
            <a:ext cx="9144000" cy="5319749"/>
          </a:xfrm>
        </p:spPr>
        <p:txBody>
          <a:bodyPr>
            <a:normAutofit/>
          </a:bodyPr>
          <a:lstStyle/>
          <a:p>
            <a:pPr marL="0" indent="0">
              <a:buNone/>
            </a:pPr>
            <a:endParaRPr lang="en-GB" sz="3800" dirty="0">
              <a:solidFill>
                <a:srgbClr val="002060"/>
              </a:solidFill>
            </a:endParaRPr>
          </a:p>
          <a:p>
            <a:pPr marL="0" indent="0">
              <a:buNone/>
            </a:pPr>
            <a:r>
              <a:rPr lang="en-GB" sz="3800" dirty="0">
                <a:solidFill>
                  <a:srgbClr val="002060"/>
                </a:solidFill>
              </a:rPr>
              <a:t>Younger Learners:</a:t>
            </a:r>
          </a:p>
          <a:p>
            <a:r>
              <a:rPr lang="en-GB" sz="3800" dirty="0">
                <a:solidFill>
                  <a:srgbClr val="002060"/>
                </a:solidFill>
              </a:rPr>
              <a:t>need help to notice </a:t>
            </a:r>
            <a:r>
              <a:rPr lang="en-GB" sz="3800" dirty="0">
                <a:solidFill>
                  <a:srgbClr val="FF0000"/>
                </a:solidFill>
              </a:rPr>
              <a:t>things.</a:t>
            </a:r>
          </a:p>
          <a:p>
            <a:endParaRPr lang="en-GB" dirty="0"/>
          </a:p>
        </p:txBody>
      </p:sp>
      <p:sp>
        <p:nvSpPr>
          <p:cNvPr id="3" name="Slide Number Placeholder 2"/>
          <p:cNvSpPr>
            <a:spLocks noGrp="1"/>
          </p:cNvSpPr>
          <p:nvPr>
            <p:ph type="sldNum" sz="quarter" idx="12"/>
          </p:nvPr>
        </p:nvSpPr>
        <p:spPr/>
        <p:txBody>
          <a:bodyPr/>
          <a:lstStyle/>
          <a:p>
            <a:fld id="{AC6F1F15-AF26-4095-970B-C9459DE9D074}" type="slidenum">
              <a:rPr lang="en-GB" smtClean="0"/>
              <a:pPr/>
              <a:t>20</a:t>
            </a:fld>
            <a:endParaRPr lang="en-GB"/>
          </a:p>
        </p:txBody>
      </p:sp>
    </p:spTree>
    <p:extLst>
      <p:ext uri="{BB962C8B-B14F-4D97-AF65-F5344CB8AC3E}">
        <p14:creationId xmlns:p14="http://schemas.microsoft.com/office/powerpoint/2010/main" val="1245368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6"/>
          <p:cNvSpPr txBox="1">
            <a:spLocks noChangeArrowheads="1"/>
          </p:cNvSpPr>
          <p:nvPr/>
        </p:nvSpPr>
        <p:spPr bwMode="auto">
          <a:xfrm>
            <a:off x="685800" y="304800"/>
            <a:ext cx="6705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pPr>
              <a:spcBef>
                <a:spcPct val="50000"/>
              </a:spcBef>
            </a:pPr>
            <a:endParaRPr lang="en-US" dirty="0">
              <a:solidFill>
                <a:srgbClr val="002060"/>
              </a:solidFill>
              <a:latin typeface="FS Rufus" pitchFamily="2" charset="0"/>
            </a:endParaRPr>
          </a:p>
        </p:txBody>
      </p:sp>
      <p:pic>
        <p:nvPicPr>
          <p:cNvPr id="4099" name="Picture 18" descr="I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228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063766"/>
            <a:ext cx="9144000" cy="79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0" y="1196752"/>
            <a:ext cx="9144000" cy="5319749"/>
          </a:xfrm>
        </p:spPr>
        <p:txBody>
          <a:bodyPr>
            <a:normAutofit/>
          </a:bodyPr>
          <a:lstStyle/>
          <a:p>
            <a:pPr marL="0" indent="0">
              <a:buNone/>
            </a:pPr>
            <a:r>
              <a:rPr lang="en-GB" sz="3800" dirty="0">
                <a:solidFill>
                  <a:srgbClr val="002060"/>
                </a:solidFill>
              </a:rPr>
              <a:t>Younger Learners:</a:t>
            </a:r>
          </a:p>
          <a:p>
            <a:r>
              <a:rPr lang="en-GB" sz="3800" dirty="0">
                <a:solidFill>
                  <a:srgbClr val="002060"/>
                </a:solidFill>
              </a:rPr>
              <a:t>need new language to be introduced and learnt </a:t>
            </a:r>
            <a:r>
              <a:rPr lang="en-GB" sz="3800" dirty="0">
                <a:solidFill>
                  <a:srgbClr val="FF0000"/>
                </a:solidFill>
              </a:rPr>
              <a:t>orally</a:t>
            </a:r>
            <a:r>
              <a:rPr lang="en-GB" sz="3800" dirty="0">
                <a:solidFill>
                  <a:srgbClr val="002060"/>
                </a:solidFill>
              </a:rPr>
              <a:t> and understood aurally.</a:t>
            </a:r>
          </a:p>
          <a:p>
            <a:pPr marL="0" indent="0">
              <a:buNone/>
            </a:pPr>
            <a:endParaRPr lang="en-GB" dirty="0"/>
          </a:p>
        </p:txBody>
      </p:sp>
      <p:sp>
        <p:nvSpPr>
          <p:cNvPr id="3" name="Slide Number Placeholder 2"/>
          <p:cNvSpPr>
            <a:spLocks noGrp="1"/>
          </p:cNvSpPr>
          <p:nvPr>
            <p:ph type="sldNum" sz="quarter" idx="12"/>
          </p:nvPr>
        </p:nvSpPr>
        <p:spPr/>
        <p:txBody>
          <a:bodyPr/>
          <a:lstStyle/>
          <a:p>
            <a:fld id="{AC6F1F15-AF26-4095-970B-C9459DE9D074}" type="slidenum">
              <a:rPr lang="en-GB" smtClean="0"/>
              <a:pPr/>
              <a:t>21</a:t>
            </a:fld>
            <a:endParaRPr lang="en-GB"/>
          </a:p>
        </p:txBody>
      </p:sp>
    </p:spTree>
    <p:extLst>
      <p:ext uri="{BB962C8B-B14F-4D97-AF65-F5344CB8AC3E}">
        <p14:creationId xmlns:p14="http://schemas.microsoft.com/office/powerpoint/2010/main" val="3690797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6"/>
          <p:cNvSpPr txBox="1">
            <a:spLocks noChangeArrowheads="1"/>
          </p:cNvSpPr>
          <p:nvPr/>
        </p:nvSpPr>
        <p:spPr bwMode="auto">
          <a:xfrm>
            <a:off x="685800" y="304800"/>
            <a:ext cx="6705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pPr>
              <a:spcBef>
                <a:spcPct val="50000"/>
              </a:spcBef>
            </a:pPr>
            <a:endParaRPr lang="en-US" dirty="0">
              <a:solidFill>
                <a:srgbClr val="002060"/>
              </a:solidFill>
              <a:latin typeface="FS Rufus" pitchFamily="2" charset="0"/>
            </a:endParaRPr>
          </a:p>
        </p:txBody>
      </p:sp>
      <p:pic>
        <p:nvPicPr>
          <p:cNvPr id="4099" name="Picture 18" descr="I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228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063766"/>
            <a:ext cx="9144000" cy="79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Content Placeholder 2"/>
          <p:cNvGraphicFramePr>
            <a:graphicFrameLocks noGrp="1"/>
          </p:cNvGraphicFramePr>
          <p:nvPr>
            <p:ph idx="1"/>
            <p:extLst>
              <p:ext uri="{D42A27DB-BD31-4B8C-83A1-F6EECF244321}">
                <p14:modId xmlns:p14="http://schemas.microsoft.com/office/powerpoint/2010/main" val="3386717124"/>
              </p:ext>
            </p:extLst>
          </p:nvPr>
        </p:nvGraphicFramePr>
        <p:xfrm>
          <a:off x="1331640" y="2060848"/>
          <a:ext cx="5616624" cy="265077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14" name="Straight Connector 13"/>
          <p:cNvCxnSpPr/>
          <p:nvPr/>
        </p:nvCxnSpPr>
        <p:spPr>
          <a:xfrm>
            <a:off x="5868144" y="2708920"/>
            <a:ext cx="0" cy="414865"/>
          </a:xfrm>
          <a:prstGeom prst="line">
            <a:avLst/>
          </a:prstGeom>
          <a:ln w="76200"/>
        </p:spPr>
        <p:style>
          <a:lnRef idx="3">
            <a:schemeClr val="accent1"/>
          </a:lnRef>
          <a:fillRef idx="0">
            <a:schemeClr val="accent1"/>
          </a:fillRef>
          <a:effectRef idx="2">
            <a:schemeClr val="accent1"/>
          </a:effectRef>
          <a:fontRef idx="minor">
            <a:schemeClr val="tx1"/>
          </a:fontRef>
        </p:style>
      </p:cxnSp>
      <p:cxnSp>
        <p:nvCxnSpPr>
          <p:cNvPr id="18" name="Straight Connector 17"/>
          <p:cNvCxnSpPr/>
          <p:nvPr/>
        </p:nvCxnSpPr>
        <p:spPr>
          <a:xfrm>
            <a:off x="3635896" y="2708920"/>
            <a:ext cx="0" cy="409413"/>
          </a:xfrm>
          <a:prstGeom prst="line">
            <a:avLst/>
          </a:prstGeom>
          <a:ln w="76200"/>
        </p:spPr>
        <p:style>
          <a:lnRef idx="3">
            <a:schemeClr val="accent1"/>
          </a:lnRef>
          <a:fillRef idx="0">
            <a:schemeClr val="accent1"/>
          </a:fillRef>
          <a:effectRef idx="2">
            <a:schemeClr val="accent1"/>
          </a:effectRef>
          <a:fontRef idx="minor">
            <a:schemeClr val="tx1"/>
          </a:fontRef>
        </p:style>
      </p:cxnSp>
      <p:cxnSp>
        <p:nvCxnSpPr>
          <p:cNvPr id="19" name="Straight Connector 18"/>
          <p:cNvCxnSpPr/>
          <p:nvPr/>
        </p:nvCxnSpPr>
        <p:spPr>
          <a:xfrm>
            <a:off x="6300192" y="3645024"/>
            <a:ext cx="0" cy="414865"/>
          </a:xfrm>
          <a:prstGeom prst="line">
            <a:avLst/>
          </a:prstGeom>
          <a:ln w="76200"/>
        </p:spPr>
        <p:style>
          <a:lnRef idx="3">
            <a:schemeClr val="accent1"/>
          </a:lnRef>
          <a:fillRef idx="0">
            <a:schemeClr val="accent1"/>
          </a:fillRef>
          <a:effectRef idx="2">
            <a:schemeClr val="accent1"/>
          </a:effectRef>
          <a:fontRef idx="minor">
            <a:schemeClr val="tx1"/>
          </a:fontRef>
        </p:style>
      </p:cxnSp>
      <p:cxnSp>
        <p:nvCxnSpPr>
          <p:cNvPr id="20" name="Straight Connector 19"/>
          <p:cNvCxnSpPr/>
          <p:nvPr/>
        </p:nvCxnSpPr>
        <p:spPr>
          <a:xfrm>
            <a:off x="4932040" y="3645024"/>
            <a:ext cx="0" cy="414865"/>
          </a:xfrm>
          <a:prstGeom prst="line">
            <a:avLst/>
          </a:prstGeom>
          <a:ln w="76200"/>
        </p:spPr>
        <p:style>
          <a:lnRef idx="3">
            <a:schemeClr val="accent1"/>
          </a:lnRef>
          <a:fillRef idx="0">
            <a:schemeClr val="accent1"/>
          </a:fillRef>
          <a:effectRef idx="2">
            <a:schemeClr val="accent1"/>
          </a:effectRef>
          <a:fontRef idx="minor">
            <a:schemeClr val="tx1"/>
          </a:fontRef>
        </p:style>
      </p:cxnSp>
      <p:cxnSp>
        <p:nvCxnSpPr>
          <p:cNvPr id="21" name="Straight Connector 20"/>
          <p:cNvCxnSpPr/>
          <p:nvPr/>
        </p:nvCxnSpPr>
        <p:spPr>
          <a:xfrm>
            <a:off x="1979712" y="1628800"/>
            <a:ext cx="0" cy="411313"/>
          </a:xfrm>
          <a:prstGeom prst="line">
            <a:avLst/>
          </a:prstGeom>
          <a:ln w="76200"/>
        </p:spPr>
        <p:style>
          <a:lnRef idx="3">
            <a:schemeClr val="accent1"/>
          </a:lnRef>
          <a:fillRef idx="0">
            <a:schemeClr val="accent1"/>
          </a:fillRef>
          <a:effectRef idx="2">
            <a:schemeClr val="accent1"/>
          </a:effectRef>
          <a:fontRef idx="minor">
            <a:schemeClr val="tx1"/>
          </a:fontRef>
        </p:style>
      </p:cxnSp>
      <p:cxnSp>
        <p:nvCxnSpPr>
          <p:cNvPr id="22" name="Straight Connector 21"/>
          <p:cNvCxnSpPr/>
          <p:nvPr/>
        </p:nvCxnSpPr>
        <p:spPr>
          <a:xfrm>
            <a:off x="4637481" y="1628800"/>
            <a:ext cx="0" cy="411313"/>
          </a:xfrm>
          <a:prstGeom prst="line">
            <a:avLst/>
          </a:prstGeom>
          <a:ln w="76200"/>
        </p:spPr>
        <p:style>
          <a:lnRef idx="3">
            <a:schemeClr val="accent1"/>
          </a:lnRef>
          <a:fillRef idx="0">
            <a:schemeClr val="accent1"/>
          </a:fillRef>
          <a:effectRef idx="2">
            <a:schemeClr val="accent1"/>
          </a:effectRef>
          <a:fontRef idx="minor">
            <a:schemeClr val="tx1"/>
          </a:fontRef>
        </p:style>
      </p:cxnSp>
      <p:sp>
        <p:nvSpPr>
          <p:cNvPr id="25" name="Rounded Rectangle 24"/>
          <p:cNvSpPr/>
          <p:nvPr/>
        </p:nvSpPr>
        <p:spPr>
          <a:xfrm>
            <a:off x="1475656" y="1052736"/>
            <a:ext cx="4392488" cy="516198"/>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GB" dirty="0" err="1"/>
              <a:t>YL</a:t>
            </a:r>
            <a:r>
              <a:rPr lang="en-GB" dirty="0"/>
              <a:t> Foreign Language Learning</a:t>
            </a:r>
          </a:p>
        </p:txBody>
      </p:sp>
      <p:grpSp>
        <p:nvGrpSpPr>
          <p:cNvPr id="31" name="Group 30"/>
          <p:cNvGrpSpPr/>
          <p:nvPr/>
        </p:nvGrpSpPr>
        <p:grpSpPr>
          <a:xfrm>
            <a:off x="2123728" y="4869160"/>
            <a:ext cx="1306797" cy="818011"/>
            <a:chOff x="1528957" y="1831453"/>
            <a:chExt cx="1306797" cy="818011"/>
          </a:xfrm>
        </p:grpSpPr>
        <p:sp>
          <p:nvSpPr>
            <p:cNvPr id="32" name="Rounded Rectangle 31"/>
            <p:cNvSpPr/>
            <p:nvPr/>
          </p:nvSpPr>
          <p:spPr>
            <a:xfrm>
              <a:off x="1528957" y="1831453"/>
              <a:ext cx="1306797" cy="818011"/>
            </a:xfrm>
            <a:prstGeom prst="roundRect">
              <a:avLst>
                <a:gd name="adj" fmla="val 10000"/>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33" name="Rounded Rectangle 4"/>
            <p:cNvSpPr/>
            <p:nvPr/>
          </p:nvSpPr>
          <p:spPr>
            <a:xfrm>
              <a:off x="1552916" y="1855412"/>
              <a:ext cx="1258879" cy="7700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a:t>Grammar</a:t>
              </a:r>
            </a:p>
          </p:txBody>
        </p:sp>
      </p:grpSp>
      <p:cxnSp>
        <p:nvCxnSpPr>
          <p:cNvPr id="36" name="Straight Connector 35"/>
          <p:cNvCxnSpPr/>
          <p:nvPr/>
        </p:nvCxnSpPr>
        <p:spPr>
          <a:xfrm flipH="1">
            <a:off x="3454484" y="4869160"/>
            <a:ext cx="2845708" cy="692415"/>
          </a:xfrm>
          <a:prstGeom prst="line">
            <a:avLst/>
          </a:prstGeom>
          <a:ln w="76200">
            <a:prstDash val="sysDot"/>
          </a:ln>
        </p:spPr>
        <p:style>
          <a:lnRef idx="3">
            <a:schemeClr val="accent1"/>
          </a:lnRef>
          <a:fillRef idx="0">
            <a:schemeClr val="accent1"/>
          </a:fillRef>
          <a:effectRef idx="2">
            <a:schemeClr val="accent1"/>
          </a:effectRef>
          <a:fontRef idx="minor">
            <a:schemeClr val="tx1"/>
          </a:fontRef>
        </p:style>
      </p:cxnSp>
      <p:cxnSp>
        <p:nvCxnSpPr>
          <p:cNvPr id="38" name="Straight Connector 37"/>
          <p:cNvCxnSpPr/>
          <p:nvPr/>
        </p:nvCxnSpPr>
        <p:spPr>
          <a:xfrm flipH="1">
            <a:off x="3406566" y="4797152"/>
            <a:ext cx="1525474" cy="602326"/>
          </a:xfrm>
          <a:prstGeom prst="line">
            <a:avLst/>
          </a:prstGeom>
          <a:ln w="76200">
            <a:prstDash val="sysDot"/>
          </a:ln>
        </p:spPr>
        <p:style>
          <a:lnRef idx="3">
            <a:schemeClr val="accent1"/>
          </a:lnRef>
          <a:fillRef idx="0">
            <a:schemeClr val="accent1"/>
          </a:fillRef>
          <a:effectRef idx="2">
            <a:schemeClr val="accent1"/>
          </a:effectRef>
          <a:fontRef idx="minor">
            <a:schemeClr val="tx1"/>
          </a:fontRef>
        </p:style>
      </p:cxnSp>
      <p:cxnSp>
        <p:nvCxnSpPr>
          <p:cNvPr id="39" name="Straight Connector 38"/>
          <p:cNvCxnSpPr/>
          <p:nvPr/>
        </p:nvCxnSpPr>
        <p:spPr>
          <a:xfrm flipH="1">
            <a:off x="2777126" y="3861048"/>
            <a:ext cx="426722" cy="973474"/>
          </a:xfrm>
          <a:prstGeom prst="line">
            <a:avLst/>
          </a:prstGeom>
          <a:ln w="76200">
            <a:prstDash val="sysDot"/>
          </a:ln>
        </p:spPr>
        <p:style>
          <a:lnRef idx="3">
            <a:schemeClr val="accent1"/>
          </a:lnRef>
          <a:fillRef idx="0">
            <a:schemeClr val="accent1"/>
          </a:fillRef>
          <a:effectRef idx="2">
            <a:schemeClr val="accent1"/>
          </a:effectRef>
          <a:fontRef idx="minor">
            <a:schemeClr val="tx1"/>
          </a:fontRef>
        </p:style>
      </p:cxnSp>
      <p:sp>
        <p:nvSpPr>
          <p:cNvPr id="2" name="Slide Number Placeholder 1"/>
          <p:cNvSpPr>
            <a:spLocks noGrp="1"/>
          </p:cNvSpPr>
          <p:nvPr>
            <p:ph type="sldNum" sz="quarter" idx="12"/>
          </p:nvPr>
        </p:nvSpPr>
        <p:spPr/>
        <p:txBody>
          <a:bodyPr/>
          <a:lstStyle/>
          <a:p>
            <a:fld id="{AC6F1F15-AF26-4095-970B-C9459DE9D074}" type="slidenum">
              <a:rPr lang="en-GB" smtClean="0"/>
              <a:pPr/>
              <a:t>22</a:t>
            </a:fld>
            <a:endParaRPr lang="en-GB"/>
          </a:p>
        </p:txBody>
      </p:sp>
    </p:spTree>
    <p:extLst>
      <p:ext uri="{BB962C8B-B14F-4D97-AF65-F5344CB8AC3E}">
        <p14:creationId xmlns:p14="http://schemas.microsoft.com/office/powerpoint/2010/main" val="2623539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6"/>
          <p:cNvSpPr txBox="1">
            <a:spLocks noChangeArrowheads="1"/>
          </p:cNvSpPr>
          <p:nvPr/>
        </p:nvSpPr>
        <p:spPr bwMode="auto">
          <a:xfrm>
            <a:off x="685800" y="304800"/>
            <a:ext cx="6705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pPr>
              <a:spcBef>
                <a:spcPct val="50000"/>
              </a:spcBef>
            </a:pPr>
            <a:endParaRPr lang="en-US" dirty="0">
              <a:solidFill>
                <a:srgbClr val="002060"/>
              </a:solidFill>
              <a:latin typeface="FS Rufus" pitchFamily="2" charset="0"/>
            </a:endParaRPr>
          </a:p>
        </p:txBody>
      </p:sp>
      <p:pic>
        <p:nvPicPr>
          <p:cNvPr id="4099" name="Picture 18" descr="I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228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063766"/>
            <a:ext cx="9144000" cy="79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0" y="1196752"/>
            <a:ext cx="9144000" cy="5319749"/>
          </a:xfrm>
        </p:spPr>
        <p:txBody>
          <a:bodyPr>
            <a:normAutofit/>
          </a:bodyPr>
          <a:lstStyle/>
          <a:p>
            <a:pPr marL="0" indent="0">
              <a:buNone/>
            </a:pPr>
            <a:r>
              <a:rPr lang="en-GB" sz="3800" dirty="0">
                <a:solidFill>
                  <a:srgbClr val="002060"/>
                </a:solidFill>
              </a:rPr>
              <a:t>Younger Learners:</a:t>
            </a:r>
          </a:p>
          <a:p>
            <a:r>
              <a:rPr lang="en-GB" sz="3800" dirty="0">
                <a:solidFill>
                  <a:srgbClr val="002060"/>
                </a:solidFill>
              </a:rPr>
              <a:t>tend to measure their progress by the number of </a:t>
            </a:r>
            <a:r>
              <a:rPr lang="en-GB" sz="3800" dirty="0">
                <a:solidFill>
                  <a:srgbClr val="FF0000"/>
                </a:solidFill>
              </a:rPr>
              <a:t>words</a:t>
            </a:r>
            <a:r>
              <a:rPr lang="en-GB" sz="3800" dirty="0">
                <a:solidFill>
                  <a:srgbClr val="002060"/>
                </a:solidFill>
              </a:rPr>
              <a:t> they know.</a:t>
            </a:r>
          </a:p>
          <a:p>
            <a:endParaRPr lang="en-GB" dirty="0"/>
          </a:p>
        </p:txBody>
      </p:sp>
      <p:sp>
        <p:nvSpPr>
          <p:cNvPr id="3" name="Slide Number Placeholder 2"/>
          <p:cNvSpPr>
            <a:spLocks noGrp="1"/>
          </p:cNvSpPr>
          <p:nvPr>
            <p:ph type="sldNum" sz="quarter" idx="12"/>
          </p:nvPr>
        </p:nvSpPr>
        <p:spPr/>
        <p:txBody>
          <a:bodyPr/>
          <a:lstStyle/>
          <a:p>
            <a:fld id="{AC6F1F15-AF26-4095-970B-C9459DE9D074}" type="slidenum">
              <a:rPr lang="en-GB" smtClean="0"/>
              <a:pPr/>
              <a:t>23</a:t>
            </a:fld>
            <a:endParaRPr lang="en-GB"/>
          </a:p>
        </p:txBody>
      </p:sp>
    </p:spTree>
    <p:extLst>
      <p:ext uri="{BB962C8B-B14F-4D97-AF65-F5344CB8AC3E}">
        <p14:creationId xmlns:p14="http://schemas.microsoft.com/office/powerpoint/2010/main" val="2339574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6"/>
          <p:cNvSpPr txBox="1">
            <a:spLocks noChangeArrowheads="1"/>
          </p:cNvSpPr>
          <p:nvPr/>
        </p:nvSpPr>
        <p:spPr bwMode="auto">
          <a:xfrm>
            <a:off x="685800" y="304800"/>
            <a:ext cx="6705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pPr>
              <a:spcBef>
                <a:spcPct val="50000"/>
              </a:spcBef>
            </a:pPr>
            <a:endParaRPr lang="en-US" dirty="0">
              <a:solidFill>
                <a:srgbClr val="002060"/>
              </a:solidFill>
              <a:latin typeface="FS Rufus" pitchFamily="2" charset="0"/>
            </a:endParaRPr>
          </a:p>
        </p:txBody>
      </p:sp>
      <p:pic>
        <p:nvPicPr>
          <p:cNvPr id="4099" name="Picture 18" descr="I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228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Box 2"/>
          <p:cNvSpPr txBox="1">
            <a:spLocks noChangeArrowheads="1"/>
          </p:cNvSpPr>
          <p:nvPr/>
        </p:nvSpPr>
        <p:spPr bwMode="auto">
          <a:xfrm>
            <a:off x="769938" y="990603"/>
            <a:ext cx="747447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pPr>
              <a:buFont typeface="Arial" pitchFamily="34" charset="0"/>
              <a:buChar char="•"/>
            </a:pPr>
            <a:endParaRPr lang="en-US" sz="3200" dirty="0">
              <a:solidFill>
                <a:schemeClr val="accent1">
                  <a:lumMod val="75000"/>
                </a:schemeClr>
              </a:solidFill>
              <a:latin typeface="Arial MT" pitchFamily="84" charset="0"/>
            </a:endParaRPr>
          </a:p>
          <a:p>
            <a:endParaRPr lang="en-GB" dirty="0"/>
          </a:p>
        </p:txBody>
      </p:sp>
      <p:pic>
        <p:nvPicPr>
          <p:cNvPr id="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063766"/>
            <a:ext cx="9144000" cy="79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Grp="1" noChangeAspect="1" noChangeArrowheads="1"/>
          </p:cNvPicPr>
          <p:nvPr>
            <p:ph idx="1"/>
          </p:nvPr>
        </p:nvPicPr>
        <p:blipFill>
          <a:blip r:embed="rId5" cstate="print"/>
          <a:srcRect/>
          <a:stretch>
            <a:fillRect/>
          </a:stretch>
        </p:blipFill>
        <p:spPr bwMode="auto">
          <a:xfrm>
            <a:off x="3183792" y="1307841"/>
            <a:ext cx="2646761" cy="4525963"/>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AC6F1F15-AF26-4095-970B-C9459DE9D074}" type="slidenum">
              <a:rPr lang="en-GB" smtClean="0"/>
              <a:pPr/>
              <a:t>24</a:t>
            </a:fld>
            <a:endParaRPr lang="en-GB"/>
          </a:p>
        </p:txBody>
      </p:sp>
    </p:spTree>
    <p:extLst>
      <p:ext uri="{BB962C8B-B14F-4D97-AF65-F5344CB8AC3E}">
        <p14:creationId xmlns:p14="http://schemas.microsoft.com/office/powerpoint/2010/main" val="3822686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6"/>
          <p:cNvSpPr txBox="1">
            <a:spLocks noChangeArrowheads="1"/>
          </p:cNvSpPr>
          <p:nvPr/>
        </p:nvSpPr>
        <p:spPr bwMode="auto">
          <a:xfrm>
            <a:off x="685800" y="304800"/>
            <a:ext cx="6705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pPr>
              <a:spcBef>
                <a:spcPct val="50000"/>
              </a:spcBef>
            </a:pPr>
            <a:endParaRPr lang="en-US" dirty="0">
              <a:solidFill>
                <a:srgbClr val="002060"/>
              </a:solidFill>
              <a:latin typeface="FS Rufus" pitchFamily="2" charset="0"/>
            </a:endParaRPr>
          </a:p>
        </p:txBody>
      </p:sp>
      <p:pic>
        <p:nvPicPr>
          <p:cNvPr id="4099" name="Picture 18" descr="I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228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Box 2"/>
          <p:cNvSpPr txBox="1">
            <a:spLocks noChangeArrowheads="1"/>
          </p:cNvSpPr>
          <p:nvPr/>
        </p:nvSpPr>
        <p:spPr bwMode="auto">
          <a:xfrm>
            <a:off x="467544" y="836712"/>
            <a:ext cx="8219256" cy="4918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pPr lvl="0">
              <a:spcBef>
                <a:spcPct val="20000"/>
              </a:spcBef>
            </a:pPr>
            <a:r>
              <a:rPr lang="en-GB" sz="3200" b="1" dirty="0">
                <a:solidFill>
                  <a:schemeClr val="tx2"/>
                </a:solidFill>
                <a:latin typeface="Calibri"/>
                <a:ea typeface="+mn-ea"/>
              </a:rPr>
              <a:t>Younger</a:t>
            </a:r>
            <a:r>
              <a:rPr lang="en-GB" sz="3200" dirty="0">
                <a:solidFill>
                  <a:schemeClr val="tx2"/>
                </a:solidFill>
                <a:latin typeface="Calibri"/>
                <a:ea typeface="+mn-ea"/>
              </a:rPr>
              <a:t> YL tend to make syntagmatic associations </a:t>
            </a:r>
          </a:p>
          <a:p>
            <a:pPr lvl="0" algn="ctr">
              <a:spcBef>
                <a:spcPct val="20000"/>
              </a:spcBef>
            </a:pPr>
            <a:r>
              <a:rPr lang="en-GB" sz="2800" dirty="0">
                <a:solidFill>
                  <a:schemeClr val="tx2"/>
                </a:solidFill>
                <a:latin typeface="Calibri"/>
                <a:ea typeface="+mn-ea"/>
              </a:rPr>
              <a:t>DOG - Bark       TABLE - eat       BANANA - monkey</a:t>
            </a:r>
          </a:p>
          <a:p>
            <a:pPr lvl="0" algn="ctr">
              <a:spcBef>
                <a:spcPct val="20000"/>
              </a:spcBef>
            </a:pPr>
            <a:endParaRPr lang="en-GB" dirty="0">
              <a:solidFill>
                <a:schemeClr val="tx2"/>
              </a:solidFill>
              <a:latin typeface="Calibri"/>
              <a:ea typeface="+mn-ea"/>
            </a:endParaRPr>
          </a:p>
          <a:p>
            <a:pPr lvl="0">
              <a:spcBef>
                <a:spcPct val="20000"/>
              </a:spcBef>
            </a:pPr>
            <a:r>
              <a:rPr lang="en-GB" sz="2800" i="1" dirty="0">
                <a:solidFill>
                  <a:schemeClr val="tx2"/>
                </a:solidFill>
                <a:latin typeface="Calibri"/>
                <a:ea typeface="+mn-ea"/>
              </a:rPr>
              <a:t>They make thematic links and tend to learn words well in collections</a:t>
            </a:r>
            <a:r>
              <a:rPr lang="en-GB" sz="2800" dirty="0">
                <a:solidFill>
                  <a:schemeClr val="tx2"/>
                </a:solidFill>
                <a:latin typeface="Calibri"/>
                <a:ea typeface="+mn-ea"/>
              </a:rPr>
              <a:t>.</a:t>
            </a:r>
          </a:p>
          <a:p>
            <a:pPr lvl="0" algn="ctr">
              <a:spcBef>
                <a:spcPct val="20000"/>
              </a:spcBef>
            </a:pPr>
            <a:endParaRPr lang="en-GB" sz="1800" dirty="0">
              <a:solidFill>
                <a:schemeClr val="tx2"/>
              </a:solidFill>
              <a:latin typeface="Calibri"/>
              <a:ea typeface="+mn-ea"/>
            </a:endParaRPr>
          </a:p>
          <a:p>
            <a:pPr lvl="0">
              <a:spcBef>
                <a:spcPct val="20000"/>
              </a:spcBef>
            </a:pPr>
            <a:r>
              <a:rPr lang="en-GB" sz="3200" b="1" dirty="0">
                <a:solidFill>
                  <a:schemeClr val="tx2"/>
                </a:solidFill>
                <a:latin typeface="Calibri"/>
                <a:ea typeface="+mn-ea"/>
              </a:rPr>
              <a:t>Older</a:t>
            </a:r>
            <a:r>
              <a:rPr lang="en-GB" sz="3200" dirty="0">
                <a:solidFill>
                  <a:schemeClr val="tx2"/>
                </a:solidFill>
                <a:latin typeface="Calibri"/>
                <a:ea typeface="+mn-ea"/>
              </a:rPr>
              <a:t> YL tend to give paradigmatic responses - words from the same word class. </a:t>
            </a:r>
          </a:p>
          <a:p>
            <a:pPr lvl="0" algn="ctr">
              <a:spcBef>
                <a:spcPct val="20000"/>
              </a:spcBef>
            </a:pPr>
            <a:r>
              <a:rPr lang="en-GB" sz="2800" dirty="0">
                <a:solidFill>
                  <a:schemeClr val="tx2"/>
                </a:solidFill>
                <a:latin typeface="Calibri"/>
                <a:ea typeface="+mn-ea"/>
              </a:rPr>
              <a:t>DOG - Cat       TABLE - chair       BANANA - apple  </a:t>
            </a:r>
          </a:p>
        </p:txBody>
      </p:sp>
      <p:pic>
        <p:nvPicPr>
          <p:cNvPr id="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063766"/>
            <a:ext cx="9144000" cy="79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AC6F1F15-AF26-4095-970B-C9459DE9D074}" type="slidenum">
              <a:rPr lang="en-GB" smtClean="0"/>
              <a:pPr/>
              <a:t>25</a:t>
            </a:fld>
            <a:endParaRPr lang="en-GB"/>
          </a:p>
        </p:txBody>
      </p:sp>
    </p:spTree>
    <p:extLst>
      <p:ext uri="{BB962C8B-B14F-4D97-AF65-F5344CB8AC3E}">
        <p14:creationId xmlns:p14="http://schemas.microsoft.com/office/powerpoint/2010/main" val="2794971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18" descr="I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228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063766"/>
            <a:ext cx="9144000" cy="79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179512" y="952792"/>
            <a:ext cx="9144000" cy="5319749"/>
          </a:xfrm>
        </p:spPr>
        <p:txBody>
          <a:bodyPr>
            <a:normAutofit fontScale="62500" lnSpcReduction="20000"/>
          </a:bodyPr>
          <a:lstStyle/>
          <a:p>
            <a:pPr marL="0" indent="0">
              <a:buNone/>
            </a:pPr>
            <a:r>
              <a:rPr lang="en-GB" sz="3800" dirty="0">
                <a:solidFill>
                  <a:srgbClr val="002060"/>
                </a:solidFill>
              </a:rPr>
              <a:t>Younger Learners:</a:t>
            </a:r>
          </a:p>
          <a:p>
            <a:r>
              <a:rPr lang="en-GB" sz="3800" dirty="0">
                <a:solidFill>
                  <a:srgbClr val="002060"/>
                </a:solidFill>
              </a:rPr>
              <a:t>are still </a:t>
            </a:r>
            <a:r>
              <a:rPr lang="en-GB" sz="3800" dirty="0">
                <a:solidFill>
                  <a:srgbClr val="FF0000"/>
                </a:solidFill>
              </a:rPr>
              <a:t>developing</a:t>
            </a:r>
            <a:r>
              <a:rPr lang="en-GB" sz="3800" dirty="0">
                <a:solidFill>
                  <a:srgbClr val="002060"/>
                </a:solidFill>
              </a:rPr>
              <a:t> cognitively, so we need to consider the cognitive demands of a</a:t>
            </a:r>
            <a:r>
              <a:rPr lang="en-GB" sz="3800" dirty="0">
                <a:solidFill>
                  <a:srgbClr val="FF0000"/>
                </a:solidFill>
              </a:rPr>
              <a:t> task</a:t>
            </a:r>
            <a:r>
              <a:rPr lang="en-GB" sz="3800" dirty="0">
                <a:solidFill>
                  <a:srgbClr val="002060"/>
                </a:solidFill>
              </a:rPr>
              <a:t>.</a:t>
            </a:r>
          </a:p>
          <a:p>
            <a:r>
              <a:rPr lang="en-GB" sz="3800" dirty="0">
                <a:solidFill>
                  <a:srgbClr val="002060"/>
                </a:solidFill>
              </a:rPr>
              <a:t>appear to learn things </a:t>
            </a:r>
            <a:r>
              <a:rPr lang="en-GB" sz="3800" dirty="0">
                <a:solidFill>
                  <a:srgbClr val="FF0000"/>
                </a:solidFill>
              </a:rPr>
              <a:t>quickly</a:t>
            </a:r>
            <a:r>
              <a:rPr lang="en-GB" sz="3800" dirty="0">
                <a:solidFill>
                  <a:srgbClr val="002060"/>
                </a:solidFill>
              </a:rPr>
              <a:t>, but are also quick to forget.</a:t>
            </a:r>
          </a:p>
          <a:p>
            <a:r>
              <a:rPr lang="en-GB" sz="3800" dirty="0">
                <a:solidFill>
                  <a:srgbClr val="002060"/>
                </a:solidFill>
              </a:rPr>
              <a:t>have less life experience and thus tend to have a </a:t>
            </a:r>
            <a:r>
              <a:rPr lang="en-GB" sz="3800" dirty="0">
                <a:solidFill>
                  <a:srgbClr val="FF0000"/>
                </a:solidFill>
              </a:rPr>
              <a:t>smaller</a:t>
            </a:r>
            <a:r>
              <a:rPr lang="en-GB" sz="3800" dirty="0">
                <a:solidFill>
                  <a:srgbClr val="002060"/>
                </a:solidFill>
              </a:rPr>
              <a:t> world.</a:t>
            </a:r>
          </a:p>
          <a:p>
            <a:r>
              <a:rPr lang="en-GB" sz="3800" dirty="0">
                <a:solidFill>
                  <a:srgbClr val="002060"/>
                </a:solidFill>
              </a:rPr>
              <a:t>need familiar contexts to understand </a:t>
            </a:r>
            <a:r>
              <a:rPr lang="en-GB" sz="3800" dirty="0">
                <a:solidFill>
                  <a:srgbClr val="FF0000"/>
                </a:solidFill>
              </a:rPr>
              <a:t>new</a:t>
            </a:r>
            <a:r>
              <a:rPr lang="en-GB" sz="3800" dirty="0">
                <a:solidFill>
                  <a:srgbClr val="002060"/>
                </a:solidFill>
              </a:rPr>
              <a:t> concepts and need support to understand the abstract.</a:t>
            </a:r>
          </a:p>
          <a:p>
            <a:r>
              <a:rPr lang="en-GB" sz="3800" dirty="0">
                <a:solidFill>
                  <a:srgbClr val="002060"/>
                </a:solidFill>
              </a:rPr>
              <a:t>generally don’t develop metacognitive awareness until after</a:t>
            </a:r>
            <a:r>
              <a:rPr lang="en-GB" sz="3800" dirty="0">
                <a:solidFill>
                  <a:srgbClr val="FF0000"/>
                </a:solidFill>
              </a:rPr>
              <a:t> 7 </a:t>
            </a:r>
            <a:r>
              <a:rPr lang="en-GB" sz="3800" dirty="0">
                <a:solidFill>
                  <a:srgbClr val="002060"/>
                </a:solidFill>
              </a:rPr>
              <a:t>at least and until after </a:t>
            </a:r>
            <a:r>
              <a:rPr lang="en-GB" sz="3800" dirty="0">
                <a:solidFill>
                  <a:srgbClr val="FF0000"/>
                </a:solidFill>
              </a:rPr>
              <a:t>11</a:t>
            </a:r>
            <a:r>
              <a:rPr lang="en-GB" sz="3800" dirty="0">
                <a:solidFill>
                  <a:srgbClr val="002060"/>
                </a:solidFill>
              </a:rPr>
              <a:t> don’t have the knowledge or metalanguage to talk about language.</a:t>
            </a:r>
          </a:p>
          <a:p>
            <a:r>
              <a:rPr lang="en-GB" sz="3800" dirty="0">
                <a:solidFill>
                  <a:srgbClr val="002060"/>
                </a:solidFill>
              </a:rPr>
              <a:t>need help to notice </a:t>
            </a:r>
            <a:r>
              <a:rPr lang="en-GB" sz="3800" dirty="0">
                <a:solidFill>
                  <a:srgbClr val="FF0000"/>
                </a:solidFill>
              </a:rPr>
              <a:t>things.</a:t>
            </a:r>
          </a:p>
          <a:p>
            <a:r>
              <a:rPr lang="en-GB" sz="3800" dirty="0">
                <a:solidFill>
                  <a:srgbClr val="002060"/>
                </a:solidFill>
              </a:rPr>
              <a:t>need new language to be introduced and learnt </a:t>
            </a:r>
            <a:r>
              <a:rPr lang="en-GB" sz="3800" dirty="0">
                <a:solidFill>
                  <a:srgbClr val="FF0000"/>
                </a:solidFill>
              </a:rPr>
              <a:t>orally</a:t>
            </a:r>
            <a:r>
              <a:rPr lang="en-GB" sz="3800" dirty="0">
                <a:solidFill>
                  <a:srgbClr val="002060"/>
                </a:solidFill>
              </a:rPr>
              <a:t> and understood aurally.</a:t>
            </a:r>
          </a:p>
          <a:p>
            <a:r>
              <a:rPr lang="en-GB" sz="3800" dirty="0">
                <a:solidFill>
                  <a:srgbClr val="002060"/>
                </a:solidFill>
              </a:rPr>
              <a:t>tend to measure their progress by the number of </a:t>
            </a:r>
            <a:r>
              <a:rPr lang="en-GB" sz="3800" dirty="0">
                <a:solidFill>
                  <a:srgbClr val="FF0000"/>
                </a:solidFill>
              </a:rPr>
              <a:t>words</a:t>
            </a:r>
            <a:r>
              <a:rPr lang="en-GB" sz="3800" dirty="0">
                <a:solidFill>
                  <a:srgbClr val="002060"/>
                </a:solidFill>
              </a:rPr>
              <a:t> they know.</a:t>
            </a:r>
          </a:p>
          <a:p>
            <a:endParaRPr lang="en-GB" dirty="0"/>
          </a:p>
        </p:txBody>
      </p:sp>
      <p:sp>
        <p:nvSpPr>
          <p:cNvPr id="3" name="Slide Number Placeholder 2"/>
          <p:cNvSpPr>
            <a:spLocks noGrp="1"/>
          </p:cNvSpPr>
          <p:nvPr>
            <p:ph type="sldNum" sz="quarter" idx="12"/>
          </p:nvPr>
        </p:nvSpPr>
        <p:spPr/>
        <p:txBody>
          <a:bodyPr/>
          <a:lstStyle/>
          <a:p>
            <a:fld id="{AC6F1F15-AF26-4095-970B-C9459DE9D074}" type="slidenum">
              <a:rPr lang="en-GB" smtClean="0"/>
              <a:pPr/>
              <a:t>26</a:t>
            </a:fld>
            <a:endParaRPr lang="en-GB"/>
          </a:p>
        </p:txBody>
      </p:sp>
    </p:spTree>
    <p:extLst>
      <p:ext uri="{BB962C8B-B14F-4D97-AF65-F5344CB8AC3E}">
        <p14:creationId xmlns:p14="http://schemas.microsoft.com/office/powerpoint/2010/main" val="1291052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18" descr="I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228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Box 2"/>
          <p:cNvSpPr txBox="1">
            <a:spLocks noChangeArrowheads="1"/>
          </p:cNvSpPr>
          <p:nvPr/>
        </p:nvSpPr>
        <p:spPr bwMode="auto">
          <a:xfrm>
            <a:off x="769938" y="990603"/>
            <a:ext cx="747447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pPr>
              <a:buFont typeface="Arial" pitchFamily="34" charset="0"/>
              <a:buChar char="•"/>
            </a:pPr>
            <a:endParaRPr lang="en-US" sz="3200" dirty="0">
              <a:solidFill>
                <a:schemeClr val="accent1">
                  <a:lumMod val="75000"/>
                </a:schemeClr>
              </a:solidFill>
              <a:latin typeface="Arial MT" pitchFamily="84" charset="0"/>
            </a:endParaRPr>
          </a:p>
          <a:p>
            <a:endParaRPr lang="en-GB" dirty="0"/>
          </a:p>
        </p:txBody>
      </p:sp>
      <p:pic>
        <p:nvPicPr>
          <p:cNvPr id="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063766"/>
            <a:ext cx="9144000" cy="79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I Posted This Because Of The Cute Elepha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672" y="1243407"/>
            <a:ext cx="5771728" cy="420181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AC6F1F15-AF26-4095-970B-C9459DE9D074}" type="slidenum">
              <a:rPr lang="en-GB" smtClean="0"/>
              <a:pPr/>
              <a:t>27</a:t>
            </a:fld>
            <a:endParaRPr lang="en-GB"/>
          </a:p>
        </p:txBody>
      </p:sp>
      <p:pic>
        <p:nvPicPr>
          <p:cNvPr id="9" name="Picture 20" descr="i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 y="315686"/>
            <a:ext cx="2143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769938" y="315686"/>
            <a:ext cx="4482637" cy="461665"/>
          </a:xfrm>
          <a:prstGeom prst="rect">
            <a:avLst/>
          </a:prstGeom>
        </p:spPr>
        <p:txBody>
          <a:bodyPr wrap="none">
            <a:spAutoFit/>
          </a:bodyPr>
          <a:lstStyle/>
          <a:p>
            <a:pPr lvl="0">
              <a:spcBef>
                <a:spcPct val="50000"/>
              </a:spcBef>
            </a:pPr>
            <a:r>
              <a:rPr lang="en-US" sz="2400" dirty="0">
                <a:solidFill>
                  <a:srgbClr val="002469"/>
                </a:solidFill>
                <a:latin typeface="FS Rufus" pitchFamily="2" charset="0"/>
              </a:rPr>
              <a:t>Activity 3: The enormous elephant</a:t>
            </a:r>
            <a:endParaRPr lang="en-US" sz="2400" dirty="0">
              <a:solidFill>
                <a:srgbClr val="002060"/>
              </a:solidFill>
              <a:latin typeface="FS Rufus" pitchFamily="2" charset="0"/>
            </a:endParaRPr>
          </a:p>
        </p:txBody>
      </p:sp>
    </p:spTree>
    <p:extLst>
      <p:ext uri="{BB962C8B-B14F-4D97-AF65-F5344CB8AC3E}">
        <p14:creationId xmlns:p14="http://schemas.microsoft.com/office/powerpoint/2010/main" val="8253877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6"/>
          <p:cNvSpPr txBox="1">
            <a:spLocks noChangeArrowheads="1"/>
          </p:cNvSpPr>
          <p:nvPr/>
        </p:nvSpPr>
        <p:spPr bwMode="auto">
          <a:xfrm>
            <a:off x="671513" y="223684"/>
            <a:ext cx="6705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pPr>
              <a:spcBef>
                <a:spcPct val="50000"/>
              </a:spcBef>
            </a:pPr>
            <a:r>
              <a:rPr lang="en-US" dirty="0">
                <a:solidFill>
                  <a:srgbClr val="002469"/>
                </a:solidFill>
                <a:latin typeface="FS Rufus" pitchFamily="2" charset="0"/>
              </a:rPr>
              <a:t>Activity 3: The enormous elephant</a:t>
            </a:r>
            <a:endParaRPr lang="en-US" dirty="0">
              <a:solidFill>
                <a:srgbClr val="002060"/>
              </a:solidFill>
              <a:latin typeface="FS Rufus" pitchFamily="2" charset="0"/>
            </a:endParaRPr>
          </a:p>
        </p:txBody>
      </p:sp>
      <p:pic>
        <p:nvPicPr>
          <p:cNvPr id="4099" name="Picture 18" descr="I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228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20" descr="i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381000"/>
            <a:ext cx="2143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063766"/>
            <a:ext cx="9144000" cy="79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p:nvPr/>
        </p:nvPicPr>
        <p:blipFill>
          <a:blip r:embed="rId6" cstate="print"/>
          <a:srcRect/>
          <a:stretch>
            <a:fillRect/>
          </a:stretch>
        </p:blipFill>
        <p:spPr bwMode="auto">
          <a:xfrm>
            <a:off x="158909" y="2142322"/>
            <a:ext cx="1916329" cy="3741468"/>
          </a:xfrm>
          <a:prstGeom prst="rect">
            <a:avLst/>
          </a:prstGeom>
          <a:noFill/>
          <a:ln w="9525">
            <a:noFill/>
            <a:miter lim="800000"/>
            <a:headEnd/>
            <a:tailEnd/>
          </a:ln>
        </p:spPr>
      </p:pic>
      <p:sp>
        <p:nvSpPr>
          <p:cNvPr id="13" name="Rounded Rectangular Callout 12"/>
          <p:cNvSpPr/>
          <p:nvPr/>
        </p:nvSpPr>
        <p:spPr>
          <a:xfrm>
            <a:off x="2195736" y="990599"/>
            <a:ext cx="6491063" cy="4938537"/>
          </a:xfrm>
          <a:prstGeom prst="wedgeRoundRectCallout">
            <a:avLst>
              <a:gd name="adj1" fmla="val -57966"/>
              <a:gd name="adj2" fmla="val -5926"/>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lnSpc>
                <a:spcPct val="107000"/>
              </a:lnSpc>
              <a:spcAft>
                <a:spcPts val="800"/>
              </a:spcAft>
            </a:pPr>
            <a:endParaRPr lang="en-GB" sz="2000" b="1" dirty="0">
              <a:solidFill>
                <a:srgbClr val="0070C0"/>
              </a:solidFill>
              <a:ea typeface="Calibri" panose="020F0502020204030204" pitchFamily="34" charset="0"/>
              <a:cs typeface="Times New Roman" panose="02020603050405020304" pitchFamily="18" charset="0"/>
            </a:endParaRPr>
          </a:p>
          <a:p>
            <a:pPr algn="ctr">
              <a:lnSpc>
                <a:spcPct val="107000"/>
              </a:lnSpc>
              <a:spcAft>
                <a:spcPts val="800"/>
              </a:spcAft>
            </a:pPr>
            <a:r>
              <a:rPr lang="en-GB" sz="2400" b="1" dirty="0">
                <a:solidFill>
                  <a:srgbClr val="0070C0"/>
                </a:solidFill>
                <a:ea typeface="Calibri" panose="020F0502020204030204" pitchFamily="34" charset="0"/>
                <a:cs typeface="Times New Roman" panose="02020603050405020304" pitchFamily="18" charset="0"/>
              </a:rPr>
              <a:t>TPR ticks all the right boxes!</a:t>
            </a:r>
          </a:p>
          <a:p>
            <a:pPr marL="342900" indent="-342900" algn="ctr">
              <a:spcAft>
                <a:spcPts val="800"/>
              </a:spcAft>
              <a:buFont typeface="Wingdings" panose="05000000000000000000" pitchFamily="2" charset="2"/>
              <a:buChar char="ü"/>
            </a:pPr>
            <a:r>
              <a:rPr lang="en-GB" dirty="0">
                <a:solidFill>
                  <a:schemeClr val="tx1">
                    <a:lumMod val="50000"/>
                    <a:lumOff val="50000"/>
                  </a:schemeClr>
                </a:solidFill>
                <a:ea typeface="Calibri" panose="020F0502020204030204" pitchFamily="34" charset="0"/>
                <a:cs typeface="Times New Roman" panose="02020603050405020304" pitchFamily="18" charset="0"/>
              </a:rPr>
              <a:t>fun and engaging</a:t>
            </a:r>
          </a:p>
          <a:p>
            <a:pPr marL="342900" indent="-342900" algn="ctr">
              <a:spcAft>
                <a:spcPts val="800"/>
              </a:spcAft>
              <a:buFont typeface="Wingdings" panose="05000000000000000000" pitchFamily="2" charset="2"/>
              <a:buChar char="ü"/>
            </a:pPr>
            <a:r>
              <a:rPr lang="en-GB" dirty="0">
                <a:solidFill>
                  <a:schemeClr val="tx1">
                    <a:lumMod val="50000"/>
                    <a:lumOff val="50000"/>
                  </a:schemeClr>
                </a:solidFill>
                <a:ea typeface="Calibri" panose="020F0502020204030204" pitchFamily="34" charset="0"/>
                <a:cs typeface="Times New Roman" panose="02020603050405020304" pitchFamily="18" charset="0"/>
              </a:rPr>
              <a:t>Considers aptitude &amp; development of the learners</a:t>
            </a:r>
          </a:p>
          <a:p>
            <a:pPr marL="342900" indent="-342900" algn="ctr">
              <a:spcAft>
                <a:spcPts val="800"/>
              </a:spcAft>
              <a:buFont typeface="Wingdings" panose="05000000000000000000" pitchFamily="2" charset="2"/>
              <a:buChar char="ü"/>
            </a:pPr>
            <a:r>
              <a:rPr lang="en-GB" dirty="0">
                <a:solidFill>
                  <a:schemeClr val="tx1">
                    <a:lumMod val="50000"/>
                    <a:lumOff val="50000"/>
                  </a:schemeClr>
                </a:solidFill>
                <a:ea typeface="Calibri" panose="020F0502020204030204" pitchFamily="34" charset="0"/>
                <a:cs typeface="Times New Roman" panose="02020603050405020304" pitchFamily="18" charset="0"/>
              </a:rPr>
              <a:t>Primacy of process and conditions over language</a:t>
            </a:r>
          </a:p>
          <a:p>
            <a:pPr marL="342900" indent="-342900" algn="ctr">
              <a:spcAft>
                <a:spcPts val="800"/>
              </a:spcAft>
              <a:buFont typeface="Wingdings" panose="05000000000000000000" pitchFamily="2" charset="2"/>
              <a:buChar char="ü"/>
            </a:pPr>
            <a:r>
              <a:rPr lang="en-GB" dirty="0">
                <a:solidFill>
                  <a:schemeClr val="tx1">
                    <a:lumMod val="50000"/>
                    <a:lumOff val="50000"/>
                  </a:schemeClr>
                </a:solidFill>
                <a:ea typeface="Calibri" panose="020F0502020204030204" pitchFamily="34" charset="0"/>
                <a:cs typeface="Times New Roman" panose="02020603050405020304" pitchFamily="18" charset="0"/>
              </a:rPr>
              <a:t>helps learners connect to the language</a:t>
            </a:r>
          </a:p>
          <a:p>
            <a:pPr marL="342900" indent="-342900" algn="ctr">
              <a:spcAft>
                <a:spcPts val="800"/>
              </a:spcAft>
              <a:buFont typeface="Wingdings" panose="05000000000000000000" pitchFamily="2" charset="2"/>
              <a:buChar char="ü"/>
            </a:pPr>
            <a:r>
              <a:rPr lang="en-GB" dirty="0">
                <a:solidFill>
                  <a:schemeClr val="tx1">
                    <a:lumMod val="50000"/>
                    <a:lumOff val="50000"/>
                  </a:schemeClr>
                </a:solidFill>
                <a:ea typeface="Calibri" panose="020F0502020204030204" pitchFamily="34" charset="0"/>
                <a:cs typeface="Times New Roman" panose="02020603050405020304" pitchFamily="18" charset="0"/>
              </a:rPr>
              <a:t>Physically engaging</a:t>
            </a:r>
          </a:p>
          <a:p>
            <a:pPr marL="342900" indent="-342900" algn="ctr">
              <a:spcAft>
                <a:spcPts val="800"/>
              </a:spcAft>
              <a:buFont typeface="Wingdings" panose="05000000000000000000" pitchFamily="2" charset="2"/>
              <a:buChar char="ü"/>
            </a:pPr>
            <a:r>
              <a:rPr lang="en-GB" dirty="0">
                <a:solidFill>
                  <a:schemeClr val="tx1">
                    <a:lumMod val="50000"/>
                    <a:lumOff val="50000"/>
                  </a:schemeClr>
                </a:solidFill>
                <a:ea typeface="Calibri" panose="020F0502020204030204" pitchFamily="34" charset="0"/>
                <a:cs typeface="Times New Roman" panose="02020603050405020304" pitchFamily="18" charset="0"/>
              </a:rPr>
              <a:t>Forges new connections to help with remembering and internalising </a:t>
            </a:r>
          </a:p>
          <a:p>
            <a:pPr marL="342900" indent="-342900" algn="ctr">
              <a:spcAft>
                <a:spcPts val="800"/>
              </a:spcAft>
              <a:buFont typeface="Wingdings" panose="05000000000000000000" pitchFamily="2" charset="2"/>
              <a:buChar char="ü"/>
            </a:pPr>
            <a:r>
              <a:rPr lang="en-GB" dirty="0">
                <a:solidFill>
                  <a:schemeClr val="tx1">
                    <a:lumMod val="50000"/>
                    <a:lumOff val="50000"/>
                  </a:schemeClr>
                </a:solidFill>
                <a:ea typeface="Calibri" panose="020F0502020204030204" pitchFamily="34" charset="0"/>
                <a:cs typeface="Times New Roman" panose="02020603050405020304" pitchFamily="18" charset="0"/>
              </a:rPr>
              <a:t>Gets kids moving about</a:t>
            </a:r>
          </a:p>
          <a:p>
            <a:pPr marL="342900" indent="-342900" algn="ctr">
              <a:spcAft>
                <a:spcPts val="800"/>
              </a:spcAft>
              <a:buFont typeface="Wingdings" panose="05000000000000000000" pitchFamily="2" charset="2"/>
              <a:buChar char="ü"/>
            </a:pPr>
            <a:r>
              <a:rPr lang="en-GB" dirty="0">
                <a:solidFill>
                  <a:schemeClr val="tx1">
                    <a:lumMod val="50000"/>
                    <a:lumOff val="50000"/>
                  </a:schemeClr>
                </a:solidFill>
                <a:ea typeface="Calibri" panose="020F0502020204030204" pitchFamily="34" charset="0"/>
                <a:cs typeface="Times New Roman" panose="02020603050405020304" pitchFamily="18" charset="0"/>
              </a:rPr>
              <a:t>Memorable</a:t>
            </a:r>
          </a:p>
          <a:p>
            <a:pPr marL="342900" indent="-342900" algn="ctr">
              <a:spcAft>
                <a:spcPts val="800"/>
              </a:spcAft>
              <a:buFont typeface="Wingdings" panose="05000000000000000000" pitchFamily="2" charset="2"/>
              <a:buChar char="ü"/>
            </a:pPr>
            <a:r>
              <a:rPr lang="en-GB" dirty="0">
                <a:solidFill>
                  <a:schemeClr val="tx1">
                    <a:lumMod val="50000"/>
                    <a:lumOff val="50000"/>
                  </a:schemeClr>
                </a:solidFill>
                <a:ea typeface="Calibri" panose="020F0502020204030204" pitchFamily="34" charset="0"/>
                <a:cs typeface="Times New Roman" panose="02020603050405020304" pitchFamily="18" charset="0"/>
              </a:rPr>
              <a:t>Never fails to impress</a:t>
            </a:r>
          </a:p>
          <a:p>
            <a:pPr algn="ctr">
              <a:lnSpc>
                <a:spcPct val="107000"/>
              </a:lnSpc>
              <a:spcAft>
                <a:spcPts val="800"/>
              </a:spcAft>
            </a:pPr>
            <a:endParaRPr lang="en-GB" dirty="0">
              <a:solidFill>
                <a:srgbClr val="002060"/>
              </a:solidFill>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AC6F1F15-AF26-4095-970B-C9459DE9D074}" type="slidenum">
              <a:rPr lang="en-GB" smtClean="0"/>
              <a:pPr/>
              <a:t>28</a:t>
            </a:fld>
            <a:endParaRPr lang="en-GB"/>
          </a:p>
        </p:txBody>
      </p:sp>
      <p:sp>
        <p:nvSpPr>
          <p:cNvPr id="4" name="Rectangle 3"/>
          <p:cNvSpPr/>
          <p:nvPr/>
        </p:nvSpPr>
        <p:spPr>
          <a:xfrm>
            <a:off x="158909" y="4882197"/>
            <a:ext cx="8756491" cy="461665"/>
          </a:xfrm>
          <a:prstGeom prst="rect">
            <a:avLst/>
          </a:prstGeom>
        </p:spPr>
        <p:txBody>
          <a:bodyPr wrap="square">
            <a:spAutoFit/>
          </a:bodyPr>
          <a:lstStyle/>
          <a:p>
            <a:pPr lvl="0">
              <a:spcBef>
                <a:spcPct val="50000"/>
              </a:spcBef>
            </a:pPr>
            <a:endParaRPr lang="en-US" sz="2400" b="1" dirty="0">
              <a:solidFill>
                <a:srgbClr val="002060"/>
              </a:solidFill>
              <a:latin typeface="FS Rufus" pitchFamily="2" charset="0"/>
            </a:endParaRPr>
          </a:p>
        </p:txBody>
      </p:sp>
    </p:spTree>
    <p:extLst>
      <p:ext uri="{BB962C8B-B14F-4D97-AF65-F5344CB8AC3E}">
        <p14:creationId xmlns:p14="http://schemas.microsoft.com/office/powerpoint/2010/main" val="648998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6"/>
          <p:cNvSpPr txBox="1">
            <a:spLocks noChangeArrowheads="1"/>
          </p:cNvSpPr>
          <p:nvPr/>
        </p:nvSpPr>
        <p:spPr bwMode="auto">
          <a:xfrm>
            <a:off x="685800" y="304800"/>
            <a:ext cx="6705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pPr>
              <a:spcBef>
                <a:spcPct val="50000"/>
              </a:spcBef>
            </a:pPr>
            <a:r>
              <a:rPr lang="en-US" dirty="0">
                <a:solidFill>
                  <a:srgbClr val="002469"/>
                </a:solidFill>
                <a:latin typeface="FS Rufus" pitchFamily="2" charset="0"/>
              </a:rPr>
              <a:t>Activity 3: The enormous elephant</a:t>
            </a:r>
            <a:endParaRPr lang="en-US" dirty="0">
              <a:solidFill>
                <a:srgbClr val="002060"/>
              </a:solidFill>
              <a:latin typeface="FS Rufus" pitchFamily="2" charset="0"/>
            </a:endParaRPr>
          </a:p>
        </p:txBody>
      </p:sp>
      <p:pic>
        <p:nvPicPr>
          <p:cNvPr id="4099" name="Picture 18" descr="I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228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20" descr="i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381000"/>
            <a:ext cx="2143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Box 2"/>
          <p:cNvSpPr txBox="1">
            <a:spLocks noChangeArrowheads="1"/>
          </p:cNvSpPr>
          <p:nvPr/>
        </p:nvSpPr>
        <p:spPr bwMode="auto">
          <a:xfrm>
            <a:off x="769938" y="990603"/>
            <a:ext cx="747447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pPr>
              <a:buFont typeface="Arial" pitchFamily="34" charset="0"/>
              <a:buChar char="•"/>
            </a:pPr>
            <a:endParaRPr lang="en-US" sz="3200" dirty="0">
              <a:solidFill>
                <a:schemeClr val="accent1">
                  <a:lumMod val="75000"/>
                </a:schemeClr>
              </a:solidFill>
              <a:latin typeface="Arial MT" pitchFamily="84" charset="0"/>
            </a:endParaRPr>
          </a:p>
          <a:p>
            <a:endParaRPr lang="en-GB" dirty="0"/>
          </a:p>
        </p:txBody>
      </p:sp>
      <p:pic>
        <p:nvPicPr>
          <p:cNvPr id="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063766"/>
            <a:ext cx="9144000" cy="79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Content Placeholder 9" descr="http://i.funweet.com/serious-baby-meme--quickmeme.jpg"/>
          <p:cNvPicPr>
            <a:picLocks noGrp="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2405696" y="1343758"/>
            <a:ext cx="4202953" cy="409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564356" y="1343758"/>
            <a:ext cx="5040560" cy="646331"/>
          </a:xfrm>
          <a:prstGeom prst="rect">
            <a:avLst/>
          </a:prstGeom>
          <a:noFill/>
        </p:spPr>
        <p:txBody>
          <a:bodyPr wrap="square" rtlCol="0">
            <a:spAutoFit/>
          </a:bodyPr>
          <a:lstStyle/>
          <a:p>
            <a:endParaRPr lang="en-GB" sz="3600" b="1" dirty="0">
              <a:solidFill>
                <a:schemeClr val="tx2"/>
              </a:solidFill>
            </a:endParaRPr>
          </a:p>
        </p:txBody>
      </p:sp>
      <p:sp>
        <p:nvSpPr>
          <p:cNvPr id="2" name="Slide Number Placeholder 1"/>
          <p:cNvSpPr>
            <a:spLocks noGrp="1"/>
          </p:cNvSpPr>
          <p:nvPr>
            <p:ph type="sldNum" sz="quarter" idx="12"/>
          </p:nvPr>
        </p:nvSpPr>
        <p:spPr/>
        <p:txBody>
          <a:bodyPr/>
          <a:lstStyle/>
          <a:p>
            <a:fld id="{AC6F1F15-AF26-4095-970B-C9459DE9D074}" type="slidenum">
              <a:rPr lang="en-GB" smtClean="0"/>
              <a:pPr/>
              <a:t>29</a:t>
            </a:fld>
            <a:endParaRPr lang="en-GB"/>
          </a:p>
        </p:txBody>
      </p:sp>
    </p:spTree>
    <p:extLst>
      <p:ext uri="{BB962C8B-B14F-4D97-AF65-F5344CB8AC3E}">
        <p14:creationId xmlns:p14="http://schemas.microsoft.com/office/powerpoint/2010/main" val="1824537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6"/>
          <p:cNvSpPr txBox="1">
            <a:spLocks noChangeArrowheads="1"/>
          </p:cNvSpPr>
          <p:nvPr/>
        </p:nvSpPr>
        <p:spPr bwMode="auto">
          <a:xfrm>
            <a:off x="685800" y="304800"/>
            <a:ext cx="6705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pPr>
              <a:spcBef>
                <a:spcPct val="50000"/>
              </a:spcBef>
            </a:pPr>
            <a:endParaRPr lang="en-US" dirty="0">
              <a:solidFill>
                <a:srgbClr val="002060"/>
              </a:solidFill>
              <a:latin typeface="FS Rufus" pitchFamily="2" charset="0"/>
            </a:endParaRPr>
          </a:p>
        </p:txBody>
      </p:sp>
      <p:sp>
        <p:nvSpPr>
          <p:cNvPr id="4101" name="TextBox 2"/>
          <p:cNvSpPr txBox="1">
            <a:spLocks noChangeArrowheads="1"/>
          </p:cNvSpPr>
          <p:nvPr/>
        </p:nvSpPr>
        <p:spPr bwMode="auto">
          <a:xfrm>
            <a:off x="769938" y="990603"/>
            <a:ext cx="747447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endParaRPr lang="en-US" sz="3200" dirty="0">
              <a:solidFill>
                <a:schemeClr val="accent1">
                  <a:lumMod val="75000"/>
                </a:schemeClr>
              </a:solidFill>
              <a:latin typeface="Arial MT" pitchFamily="84" charset="0"/>
            </a:endParaRPr>
          </a:p>
          <a:p>
            <a:endParaRPr lang="en-GB" dirty="0"/>
          </a:p>
        </p:txBody>
      </p:sp>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63766"/>
            <a:ext cx="9144000" cy="79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descr="http://www.bubblews.com/assets/images/news/1430386714_1380556588.jpg"/>
          <p:cNvPicPr>
            <a:picLocks noGrp="1" noChangeAspect="1" noChangeArrowheads="1"/>
          </p:cNvPicPr>
          <p:nvPr>
            <p:ph idx="1"/>
          </p:nvPr>
        </p:nvPicPr>
        <p:blipFill>
          <a:blip r:embed="rId4" cstate="print"/>
          <a:srcRect/>
          <a:stretch>
            <a:fillRect/>
          </a:stretch>
        </p:blipFill>
        <p:spPr bwMode="auto">
          <a:xfrm>
            <a:off x="5792047" y="1556792"/>
            <a:ext cx="2668385" cy="3029989"/>
          </a:xfrm>
          <a:prstGeom prst="rect">
            <a:avLst/>
          </a:prstGeom>
          <a:noFill/>
        </p:spPr>
      </p:pic>
      <p:sp>
        <p:nvSpPr>
          <p:cNvPr id="3" name="Rectangle 2"/>
          <p:cNvSpPr/>
          <p:nvPr/>
        </p:nvSpPr>
        <p:spPr>
          <a:xfrm>
            <a:off x="648072" y="1196752"/>
            <a:ext cx="4572000" cy="3970318"/>
          </a:xfrm>
          <a:prstGeom prst="rect">
            <a:avLst/>
          </a:prstGeom>
        </p:spPr>
        <p:txBody>
          <a:bodyPr>
            <a:spAutoFit/>
          </a:bodyPr>
          <a:lstStyle/>
          <a:p>
            <a:pPr algn="ctr">
              <a:lnSpc>
                <a:spcPct val="150000"/>
              </a:lnSpc>
            </a:pPr>
            <a:r>
              <a:rPr lang="en-US" sz="2800" i="1" dirty="0">
                <a:solidFill>
                  <a:schemeClr val="tx2"/>
                </a:solidFill>
              </a:rPr>
              <a:t>“Teaching </a:t>
            </a:r>
            <a:r>
              <a:rPr lang="en-US" sz="2800" i="1" dirty="0" err="1">
                <a:solidFill>
                  <a:schemeClr val="tx2"/>
                </a:solidFill>
              </a:rPr>
              <a:t>YL</a:t>
            </a:r>
            <a:r>
              <a:rPr lang="en-US" sz="2800" i="1" dirty="0">
                <a:solidFill>
                  <a:schemeClr val="tx2"/>
                </a:solidFill>
              </a:rPr>
              <a:t> is easy.</a:t>
            </a:r>
          </a:p>
          <a:p>
            <a:pPr algn="ctr">
              <a:lnSpc>
                <a:spcPct val="150000"/>
              </a:lnSpc>
            </a:pPr>
            <a:r>
              <a:rPr lang="en-US" sz="2800" i="1" dirty="0">
                <a:solidFill>
                  <a:schemeClr val="tx2"/>
                </a:solidFill>
              </a:rPr>
              <a:t>A bit of </a:t>
            </a:r>
            <a:r>
              <a:rPr lang="en-US" sz="2800" i="1" dirty="0" err="1">
                <a:solidFill>
                  <a:schemeClr val="tx2"/>
                </a:solidFill>
              </a:rPr>
              <a:t>colouring</a:t>
            </a:r>
            <a:r>
              <a:rPr lang="en-US" sz="2800" i="1" dirty="0">
                <a:solidFill>
                  <a:schemeClr val="tx2"/>
                </a:solidFill>
              </a:rPr>
              <a:t>, maybe a story, and a few games here and there to make the lessons fun and interesting. Simple.”</a:t>
            </a:r>
          </a:p>
          <a:p>
            <a:pPr algn="r">
              <a:lnSpc>
                <a:spcPct val="150000"/>
              </a:lnSpc>
            </a:pPr>
            <a:r>
              <a:rPr lang="en-US" i="1" dirty="0">
                <a:solidFill>
                  <a:schemeClr val="tx2"/>
                </a:solidFill>
              </a:rPr>
              <a:t>Said no </a:t>
            </a:r>
            <a:r>
              <a:rPr lang="en-US" i="1" dirty="0" err="1">
                <a:solidFill>
                  <a:schemeClr val="tx2"/>
                </a:solidFill>
              </a:rPr>
              <a:t>YL</a:t>
            </a:r>
            <a:r>
              <a:rPr lang="en-US" i="1" dirty="0">
                <a:solidFill>
                  <a:schemeClr val="tx2"/>
                </a:solidFill>
              </a:rPr>
              <a:t> teacher, ever</a:t>
            </a:r>
            <a:r>
              <a:rPr lang="en-US" sz="2800" i="1" dirty="0">
                <a:solidFill>
                  <a:schemeClr val="tx2"/>
                </a:solidFill>
              </a:rPr>
              <a:t>.</a:t>
            </a:r>
          </a:p>
        </p:txBody>
      </p:sp>
      <p:sp>
        <p:nvSpPr>
          <p:cNvPr id="2" name="Slide Number Placeholder 1"/>
          <p:cNvSpPr>
            <a:spLocks noGrp="1"/>
          </p:cNvSpPr>
          <p:nvPr>
            <p:ph type="sldNum" sz="quarter" idx="12"/>
          </p:nvPr>
        </p:nvSpPr>
        <p:spPr/>
        <p:txBody>
          <a:bodyPr/>
          <a:lstStyle/>
          <a:p>
            <a:fld id="{AC6F1F15-AF26-4095-970B-C9459DE9D074}" type="slidenum">
              <a:rPr lang="en-GB" smtClean="0"/>
              <a:pPr/>
              <a:t>3</a:t>
            </a:fld>
            <a:endParaRPr lang="en-GB"/>
          </a:p>
        </p:txBody>
      </p:sp>
      <p:pic>
        <p:nvPicPr>
          <p:cNvPr id="11" name="Picture 18" descr="I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3400" y="169607"/>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62077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6"/>
          <p:cNvSpPr txBox="1">
            <a:spLocks noChangeArrowheads="1"/>
          </p:cNvSpPr>
          <p:nvPr/>
        </p:nvSpPr>
        <p:spPr bwMode="auto">
          <a:xfrm>
            <a:off x="510778" y="247298"/>
            <a:ext cx="6705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pPr>
              <a:spcBef>
                <a:spcPct val="50000"/>
              </a:spcBef>
            </a:pPr>
            <a:r>
              <a:rPr lang="en-US" sz="3600" dirty="0">
                <a:solidFill>
                  <a:srgbClr val="002060"/>
                </a:solidFill>
                <a:latin typeface="FS Rufus" pitchFamily="2" charset="0"/>
              </a:rPr>
              <a:t>Get them learning…</a:t>
            </a:r>
          </a:p>
        </p:txBody>
      </p:sp>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63766"/>
            <a:ext cx="9144000" cy="79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AC6F1F15-AF26-4095-970B-C9459DE9D074}" type="slidenum">
              <a:rPr lang="en-GB" smtClean="0"/>
              <a:pPr/>
              <a:t>30</a:t>
            </a:fld>
            <a:endParaRPr lang="en-GB"/>
          </a:p>
        </p:txBody>
      </p:sp>
      <p:pic>
        <p:nvPicPr>
          <p:cNvPr id="12" name="Picture 18" descr="I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169607"/>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10778" y="924237"/>
            <a:ext cx="8122444" cy="5078313"/>
          </a:xfrm>
          <a:prstGeom prst="rect">
            <a:avLst/>
          </a:prstGeom>
        </p:spPr>
        <p:txBody>
          <a:bodyPr wrap="square">
            <a:spAutoFit/>
          </a:bodyPr>
          <a:lstStyle/>
          <a:p>
            <a:pPr algn="ctr">
              <a:lnSpc>
                <a:spcPct val="150000"/>
              </a:lnSpc>
            </a:pPr>
            <a:r>
              <a:rPr lang="en-US" sz="3600" dirty="0">
                <a:solidFill>
                  <a:srgbClr val="002060"/>
                </a:solidFill>
                <a:latin typeface="+mj-lt"/>
              </a:rPr>
              <a:t>Having</a:t>
            </a:r>
            <a:r>
              <a:rPr lang="en-GB" sz="3600" dirty="0">
                <a:solidFill>
                  <a:srgbClr val="002060"/>
                </a:solidFill>
              </a:rPr>
              <a:t> an </a:t>
            </a:r>
            <a:r>
              <a:rPr lang="en-GB" sz="3600" b="1" i="1" dirty="0">
                <a:solidFill>
                  <a:srgbClr val="002060"/>
                </a:solidFill>
              </a:rPr>
              <a:t>understanding </a:t>
            </a:r>
          </a:p>
          <a:p>
            <a:pPr algn="ctr">
              <a:lnSpc>
                <a:spcPct val="150000"/>
              </a:lnSpc>
            </a:pPr>
            <a:r>
              <a:rPr lang="en-GB" sz="3600" dirty="0">
                <a:solidFill>
                  <a:srgbClr val="002060"/>
                </a:solidFill>
              </a:rPr>
              <a:t>of</a:t>
            </a:r>
            <a:r>
              <a:rPr lang="en-GB" sz="3600" i="1" dirty="0">
                <a:solidFill>
                  <a:srgbClr val="002060"/>
                </a:solidFill>
              </a:rPr>
              <a:t> </a:t>
            </a:r>
            <a:r>
              <a:rPr lang="en-GB" sz="3600" dirty="0">
                <a:solidFill>
                  <a:srgbClr val="002060"/>
                </a:solidFill>
              </a:rPr>
              <a:t>and reminding ourselves of the </a:t>
            </a:r>
            <a:r>
              <a:rPr lang="en-GB" sz="3600" b="1" i="1" dirty="0">
                <a:solidFill>
                  <a:srgbClr val="002060"/>
                </a:solidFill>
              </a:rPr>
              <a:t>underlying principles </a:t>
            </a:r>
            <a:r>
              <a:rPr lang="en-GB" sz="3600" dirty="0">
                <a:solidFill>
                  <a:srgbClr val="002060"/>
                </a:solidFill>
              </a:rPr>
              <a:t>and </a:t>
            </a:r>
            <a:r>
              <a:rPr lang="en-GB" sz="3600" b="1" i="1" dirty="0">
                <a:solidFill>
                  <a:srgbClr val="002060"/>
                </a:solidFill>
              </a:rPr>
              <a:t>key pedagogy </a:t>
            </a:r>
            <a:r>
              <a:rPr lang="en-GB" sz="3600" dirty="0">
                <a:solidFill>
                  <a:srgbClr val="002060"/>
                </a:solidFill>
              </a:rPr>
              <a:t>helps ensure we </a:t>
            </a:r>
            <a:r>
              <a:rPr lang="en-GB" sz="3600" u="sng" dirty="0">
                <a:solidFill>
                  <a:srgbClr val="002060"/>
                </a:solidFill>
              </a:rPr>
              <a:t>don’t</a:t>
            </a:r>
            <a:r>
              <a:rPr lang="en-GB" sz="3600" dirty="0">
                <a:solidFill>
                  <a:srgbClr val="002060"/>
                </a:solidFill>
              </a:rPr>
              <a:t> cling to our </a:t>
            </a:r>
          </a:p>
          <a:p>
            <a:pPr algn="ctr">
              <a:lnSpc>
                <a:spcPct val="150000"/>
              </a:lnSpc>
            </a:pPr>
            <a:r>
              <a:rPr lang="en-GB" sz="3600" i="1" dirty="0">
                <a:solidFill>
                  <a:srgbClr val="002060"/>
                </a:solidFill>
              </a:rPr>
              <a:t>materials</a:t>
            </a:r>
            <a:r>
              <a:rPr lang="en-GB" sz="3600" dirty="0">
                <a:solidFill>
                  <a:srgbClr val="002060"/>
                </a:solidFill>
              </a:rPr>
              <a:t> and </a:t>
            </a:r>
            <a:r>
              <a:rPr lang="en-GB" sz="3600" i="1" dirty="0">
                <a:solidFill>
                  <a:srgbClr val="002060"/>
                </a:solidFill>
              </a:rPr>
              <a:t>activities</a:t>
            </a:r>
            <a:r>
              <a:rPr lang="en-GB" sz="3600" dirty="0">
                <a:solidFill>
                  <a:srgbClr val="002060"/>
                </a:solidFill>
              </a:rPr>
              <a:t> and </a:t>
            </a:r>
            <a:r>
              <a:rPr lang="en-GB" sz="3600" i="1" dirty="0">
                <a:solidFill>
                  <a:srgbClr val="002060"/>
                </a:solidFill>
              </a:rPr>
              <a:t>making lessons fun</a:t>
            </a:r>
            <a:r>
              <a:rPr lang="en-GB" sz="3600" dirty="0">
                <a:solidFill>
                  <a:srgbClr val="002060"/>
                </a:solidFill>
              </a:rPr>
              <a:t>.</a:t>
            </a:r>
          </a:p>
        </p:txBody>
      </p:sp>
    </p:spTree>
    <p:extLst>
      <p:ext uri="{BB962C8B-B14F-4D97-AF65-F5344CB8AC3E}">
        <p14:creationId xmlns:p14="http://schemas.microsoft.com/office/powerpoint/2010/main" val="5451828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18" descr="I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228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Box 2"/>
          <p:cNvSpPr txBox="1">
            <a:spLocks noChangeArrowheads="1"/>
          </p:cNvSpPr>
          <p:nvPr/>
        </p:nvSpPr>
        <p:spPr bwMode="auto">
          <a:xfrm>
            <a:off x="769938" y="990603"/>
            <a:ext cx="747447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pPr>
              <a:buFont typeface="Arial" pitchFamily="34" charset="0"/>
              <a:buChar char="•"/>
            </a:pPr>
            <a:endParaRPr lang="en-US" sz="3200" dirty="0">
              <a:solidFill>
                <a:schemeClr val="accent1">
                  <a:lumMod val="75000"/>
                </a:schemeClr>
              </a:solidFill>
              <a:latin typeface="Arial MT" pitchFamily="84" charset="0"/>
            </a:endParaRPr>
          </a:p>
          <a:p>
            <a:endParaRPr lang="en-GB" dirty="0"/>
          </a:p>
        </p:txBody>
      </p:sp>
      <p:pic>
        <p:nvPicPr>
          <p:cNvPr id="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063766"/>
            <a:ext cx="9144000" cy="79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Content Placeholder 1"/>
          <p:cNvPicPr>
            <a:picLocks noGrp="1" noChangeAspect="1"/>
          </p:cNvPicPr>
          <p:nvPr>
            <p:ph idx="1"/>
          </p:nvPr>
        </p:nvPicPr>
        <p:blipFill>
          <a:blip r:embed="rId5"/>
          <a:stretch>
            <a:fillRect/>
          </a:stretch>
        </p:blipFill>
        <p:spPr>
          <a:xfrm>
            <a:off x="1907704" y="966394"/>
            <a:ext cx="4861520" cy="4871799"/>
          </a:xfrm>
          <a:prstGeom prst="rect">
            <a:avLst/>
          </a:prstGeom>
        </p:spPr>
      </p:pic>
      <p:sp>
        <p:nvSpPr>
          <p:cNvPr id="9" name="Rectangle 8"/>
          <p:cNvSpPr/>
          <p:nvPr/>
        </p:nvSpPr>
        <p:spPr>
          <a:xfrm>
            <a:off x="415583" y="994348"/>
            <a:ext cx="8312832" cy="707886"/>
          </a:xfrm>
          <a:prstGeom prst="rect">
            <a:avLst/>
          </a:prstGeom>
        </p:spPr>
        <p:txBody>
          <a:bodyPr wrap="square">
            <a:spAutoFit/>
          </a:bodyPr>
          <a:lstStyle/>
          <a:p>
            <a:pPr lvl="0" defTabSz="457200"/>
            <a:endParaRPr lang="en-GB" sz="2000" b="1" i="1" dirty="0">
              <a:solidFill>
                <a:srgbClr val="263B86"/>
              </a:solidFill>
              <a:latin typeface="Arial"/>
            </a:endParaRPr>
          </a:p>
          <a:p>
            <a:pPr lvl="0" defTabSz="457200"/>
            <a:endParaRPr lang="en-GB" sz="2000" b="1" dirty="0">
              <a:solidFill>
                <a:srgbClr val="263B86"/>
              </a:solidFill>
              <a:latin typeface="Arial"/>
            </a:endParaRPr>
          </a:p>
        </p:txBody>
      </p:sp>
      <p:sp>
        <p:nvSpPr>
          <p:cNvPr id="2" name="Slide Number Placeholder 1"/>
          <p:cNvSpPr>
            <a:spLocks noGrp="1"/>
          </p:cNvSpPr>
          <p:nvPr>
            <p:ph type="sldNum" sz="quarter" idx="12"/>
          </p:nvPr>
        </p:nvSpPr>
        <p:spPr/>
        <p:txBody>
          <a:bodyPr/>
          <a:lstStyle/>
          <a:p>
            <a:fld id="{AC6F1F15-AF26-4095-970B-C9459DE9D074}" type="slidenum">
              <a:rPr lang="en-GB" smtClean="0"/>
              <a:pPr/>
              <a:t>31</a:t>
            </a:fld>
            <a:endParaRPr lang="en-GB"/>
          </a:p>
        </p:txBody>
      </p:sp>
    </p:spTree>
    <p:extLst>
      <p:ext uri="{BB962C8B-B14F-4D97-AF65-F5344CB8AC3E}">
        <p14:creationId xmlns:p14="http://schemas.microsoft.com/office/powerpoint/2010/main" val="25431902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6"/>
          <p:cNvSpPr txBox="1">
            <a:spLocks noChangeArrowheads="1"/>
          </p:cNvSpPr>
          <p:nvPr/>
        </p:nvSpPr>
        <p:spPr bwMode="auto">
          <a:xfrm>
            <a:off x="685800" y="304800"/>
            <a:ext cx="6705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pPr>
              <a:spcBef>
                <a:spcPct val="50000"/>
              </a:spcBef>
            </a:pPr>
            <a:endParaRPr lang="en-US" dirty="0">
              <a:solidFill>
                <a:srgbClr val="002060"/>
              </a:solidFill>
              <a:latin typeface="FS Rufus" pitchFamily="2" charset="0"/>
            </a:endParaRPr>
          </a:p>
        </p:txBody>
      </p:sp>
      <p:pic>
        <p:nvPicPr>
          <p:cNvPr id="4099" name="Picture 18" descr="I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228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Box 2"/>
          <p:cNvSpPr txBox="1">
            <a:spLocks noChangeArrowheads="1"/>
          </p:cNvSpPr>
          <p:nvPr/>
        </p:nvSpPr>
        <p:spPr bwMode="auto">
          <a:xfrm>
            <a:off x="769938" y="990603"/>
            <a:ext cx="747447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pPr>
              <a:buFont typeface="Arial" pitchFamily="34" charset="0"/>
              <a:buChar char="•"/>
            </a:pPr>
            <a:endParaRPr lang="en-US" sz="3200" dirty="0">
              <a:solidFill>
                <a:schemeClr val="accent1">
                  <a:lumMod val="75000"/>
                </a:schemeClr>
              </a:solidFill>
              <a:latin typeface="Arial MT" pitchFamily="84" charset="0"/>
            </a:endParaRPr>
          </a:p>
          <a:p>
            <a:endParaRPr lang="en-GB" dirty="0"/>
          </a:p>
        </p:txBody>
      </p:sp>
      <p:pic>
        <p:nvPicPr>
          <p:cNvPr id="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063766"/>
            <a:ext cx="9144000" cy="79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http://www.fakulteti.mk/Images/News/2012/05/Picasso-Art.jpg"/>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2051720" y="1556792"/>
            <a:ext cx="5112721" cy="383454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AC6F1F15-AF26-4095-970B-C9459DE9D074}" type="slidenum">
              <a:rPr lang="en-GB" smtClean="0"/>
              <a:pPr/>
              <a:t>32</a:t>
            </a:fld>
            <a:endParaRPr lang="en-GB"/>
          </a:p>
        </p:txBody>
      </p:sp>
    </p:spTree>
    <p:extLst>
      <p:ext uri="{BB962C8B-B14F-4D97-AF65-F5344CB8AC3E}">
        <p14:creationId xmlns:p14="http://schemas.microsoft.com/office/powerpoint/2010/main" val="9615578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6"/>
          <p:cNvSpPr txBox="1">
            <a:spLocks noChangeArrowheads="1"/>
          </p:cNvSpPr>
          <p:nvPr/>
        </p:nvSpPr>
        <p:spPr bwMode="auto">
          <a:xfrm>
            <a:off x="685800" y="204242"/>
            <a:ext cx="6705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pPr>
              <a:spcBef>
                <a:spcPct val="50000"/>
              </a:spcBef>
            </a:pPr>
            <a:r>
              <a:rPr lang="en-US" dirty="0">
                <a:solidFill>
                  <a:srgbClr val="002469"/>
                </a:solidFill>
                <a:latin typeface="FS Rufus" pitchFamily="2" charset="0"/>
              </a:rPr>
              <a:t>Activity 4: Picasso Dictation</a:t>
            </a:r>
            <a:endParaRPr lang="en-US" dirty="0">
              <a:solidFill>
                <a:srgbClr val="002060"/>
              </a:solidFill>
              <a:latin typeface="FS Rufus" pitchFamily="2" charset="0"/>
            </a:endParaRPr>
          </a:p>
        </p:txBody>
      </p:sp>
      <p:pic>
        <p:nvPicPr>
          <p:cNvPr id="4099" name="Picture 18" descr="I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228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20" descr="i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381000"/>
            <a:ext cx="2143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063766"/>
            <a:ext cx="9144000" cy="79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p:nvPr/>
        </p:nvPicPr>
        <p:blipFill>
          <a:blip r:embed="rId6" cstate="print"/>
          <a:srcRect/>
          <a:stretch>
            <a:fillRect/>
          </a:stretch>
        </p:blipFill>
        <p:spPr bwMode="auto">
          <a:xfrm>
            <a:off x="118288" y="1700990"/>
            <a:ext cx="2038063" cy="3894249"/>
          </a:xfrm>
          <a:prstGeom prst="rect">
            <a:avLst/>
          </a:prstGeom>
          <a:noFill/>
          <a:ln w="9525">
            <a:noFill/>
            <a:miter lim="800000"/>
            <a:headEnd/>
            <a:tailEnd/>
          </a:ln>
        </p:spPr>
      </p:pic>
      <p:sp>
        <p:nvSpPr>
          <p:cNvPr id="13" name="Rounded Rectangular Callout 12"/>
          <p:cNvSpPr/>
          <p:nvPr/>
        </p:nvSpPr>
        <p:spPr>
          <a:xfrm>
            <a:off x="2339752" y="1190543"/>
            <a:ext cx="6347048" cy="4873223"/>
          </a:xfrm>
          <a:prstGeom prst="wedgeRoundRectCallout">
            <a:avLst>
              <a:gd name="adj1" fmla="val -54833"/>
              <a:gd name="adj2" fmla="val -11349"/>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lnSpc>
                <a:spcPct val="107000"/>
              </a:lnSpc>
              <a:spcAft>
                <a:spcPts val="800"/>
              </a:spcAft>
            </a:pPr>
            <a:endParaRPr lang="en-GB" sz="800" b="1" dirty="0">
              <a:solidFill>
                <a:srgbClr val="0070C0"/>
              </a:solidFill>
              <a:ea typeface="Calibri" panose="020F0502020204030204" pitchFamily="34" charset="0"/>
              <a:cs typeface="Times New Roman" panose="02020603050405020304" pitchFamily="18" charset="0"/>
            </a:endParaRPr>
          </a:p>
          <a:p>
            <a:pPr algn="ctr">
              <a:lnSpc>
                <a:spcPct val="107000"/>
              </a:lnSpc>
              <a:spcAft>
                <a:spcPts val="800"/>
              </a:spcAft>
            </a:pPr>
            <a:r>
              <a:rPr lang="en-GB" sz="2800" b="1" dirty="0">
                <a:solidFill>
                  <a:srgbClr val="0070C0"/>
                </a:solidFill>
                <a:ea typeface="Calibri" panose="020F0502020204030204" pitchFamily="34" charset="0"/>
                <a:cs typeface="Times New Roman" panose="02020603050405020304" pitchFamily="18" charset="0"/>
              </a:rPr>
              <a:t>Turn picture dictation on it’s head!</a:t>
            </a:r>
          </a:p>
          <a:p>
            <a:pPr algn="ctr">
              <a:lnSpc>
                <a:spcPct val="107000"/>
              </a:lnSpc>
              <a:spcAft>
                <a:spcPts val="800"/>
              </a:spcAft>
            </a:pPr>
            <a:r>
              <a:rPr lang="en-GB" sz="2400" dirty="0">
                <a:solidFill>
                  <a:schemeClr val="tx1">
                    <a:lumMod val="50000"/>
                    <a:lumOff val="50000"/>
                  </a:schemeClr>
                </a:solidFill>
                <a:ea typeface="Calibri" panose="020F0502020204030204" pitchFamily="34" charset="0"/>
                <a:cs typeface="Times New Roman" panose="02020603050405020304" pitchFamily="18" charset="0"/>
              </a:rPr>
              <a:t>All too often, our students know an activity well, but they don’t necessarily share our task goals.  ‘Listen and draw’  receptive activities are great, particular for non-readers and writers, but as the younger age group are still developing their fine motor and creative skills, they will naturally focus their attention on making sure the picture is aesthetically pleasing. Drawing this way helps focus on what is really important.</a:t>
            </a:r>
            <a:endParaRPr lang="en-GB" sz="2400" dirty="0">
              <a:solidFill>
                <a:srgbClr val="002060"/>
              </a:solidFill>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AC6F1F15-AF26-4095-970B-C9459DE9D074}" type="slidenum">
              <a:rPr lang="en-GB" smtClean="0"/>
              <a:pPr/>
              <a:t>33</a:t>
            </a:fld>
            <a:endParaRPr lang="en-GB"/>
          </a:p>
        </p:txBody>
      </p:sp>
    </p:spTree>
    <p:extLst>
      <p:ext uri="{BB962C8B-B14F-4D97-AF65-F5344CB8AC3E}">
        <p14:creationId xmlns:p14="http://schemas.microsoft.com/office/powerpoint/2010/main" val="4202082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6"/>
          <p:cNvSpPr txBox="1">
            <a:spLocks noChangeArrowheads="1"/>
          </p:cNvSpPr>
          <p:nvPr/>
        </p:nvSpPr>
        <p:spPr bwMode="auto">
          <a:xfrm>
            <a:off x="320920" y="1375345"/>
            <a:ext cx="6705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FS Rufus" pitchFamily="2" charset="0"/>
                <a:ea typeface="ＭＳ Ｐゴシック" pitchFamily="-64" charset="-128"/>
                <a:cs typeface="+mn-cs"/>
              </a:rPr>
              <a:t>Get them learning…</a:t>
            </a:r>
          </a:p>
        </p:txBody>
      </p:sp>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63766"/>
            <a:ext cx="9144000" cy="79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6F1F15-AF26-4095-970B-C9459DE9D074}"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12" name="Picture 18" descr="I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169607"/>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92320" y="2599598"/>
            <a:ext cx="8633222" cy="3046988"/>
          </a:xfrm>
          <a:prstGeom prst="rect">
            <a:avLst/>
          </a:prstGeom>
        </p:spPr>
        <p:txBody>
          <a:bodyPr wrap="square">
            <a:spAutoFit/>
          </a:bodyPr>
          <a:lstStyle/>
          <a:p>
            <a:r>
              <a:rPr lang="en-GB" sz="4800" dirty="0">
                <a:solidFill>
                  <a:srgbClr val="002060"/>
                </a:solidFill>
              </a:rPr>
              <a:t>Mix things up!</a:t>
            </a:r>
          </a:p>
          <a:p>
            <a:r>
              <a:rPr lang="en-GB" sz="4800" dirty="0">
                <a:solidFill>
                  <a:srgbClr val="002060"/>
                </a:solidFill>
              </a:rPr>
              <a:t>Make tweaks to help children focus on language and learning.</a:t>
            </a:r>
          </a:p>
          <a:p>
            <a:r>
              <a:rPr lang="en-GB" sz="4800" dirty="0">
                <a:solidFill>
                  <a:srgbClr val="002060"/>
                </a:solidFill>
              </a:rPr>
              <a:t>Let them in on the task goals.</a:t>
            </a:r>
          </a:p>
        </p:txBody>
      </p:sp>
    </p:spTree>
    <p:extLst>
      <p:ext uri="{BB962C8B-B14F-4D97-AF65-F5344CB8AC3E}">
        <p14:creationId xmlns:p14="http://schemas.microsoft.com/office/powerpoint/2010/main" val="26072733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6"/>
          <p:cNvSpPr txBox="1">
            <a:spLocks noChangeArrowheads="1"/>
          </p:cNvSpPr>
          <p:nvPr/>
        </p:nvSpPr>
        <p:spPr bwMode="auto">
          <a:xfrm>
            <a:off x="685800" y="304800"/>
            <a:ext cx="6705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pPr>
              <a:spcBef>
                <a:spcPct val="50000"/>
              </a:spcBef>
            </a:pPr>
            <a:endParaRPr lang="en-US" dirty="0">
              <a:solidFill>
                <a:srgbClr val="002060"/>
              </a:solidFill>
              <a:latin typeface="FS Rufus" pitchFamily="2" charset="0"/>
            </a:endParaRPr>
          </a:p>
        </p:txBody>
      </p:sp>
      <p:pic>
        <p:nvPicPr>
          <p:cNvPr id="4099" name="Picture 18" descr="I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228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063766"/>
            <a:ext cx="9144000" cy="79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https://encrypted-tbn1.gstatic.com/images?q=tbn:ANd9GcTbUJVW6gmkDRgEP4iZDZOR7cgssJdTYLz-D0z-ajpBBD1dC5Gs2g"/>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1566332" y="1412776"/>
            <a:ext cx="6030004" cy="374083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098976" y="1801292"/>
            <a:ext cx="3816424" cy="1631216"/>
          </a:xfrm>
          <a:prstGeom prst="rect">
            <a:avLst/>
          </a:prstGeom>
        </p:spPr>
        <p:txBody>
          <a:bodyPr wrap="square">
            <a:spAutoFit/>
          </a:bodyPr>
          <a:lstStyle/>
          <a:p>
            <a:pPr lvl="0" defTabSz="457200"/>
            <a:endParaRPr lang="en-GB" sz="2000" dirty="0">
              <a:solidFill>
                <a:srgbClr val="263B86"/>
              </a:solidFill>
              <a:latin typeface="Arial"/>
            </a:endParaRPr>
          </a:p>
          <a:p>
            <a:pPr lvl="0" defTabSz="457200"/>
            <a:endParaRPr lang="en-GB" sz="2000" dirty="0">
              <a:solidFill>
                <a:srgbClr val="263B86"/>
              </a:solidFill>
              <a:latin typeface="Arial"/>
            </a:endParaRPr>
          </a:p>
          <a:p>
            <a:pPr lvl="0" defTabSz="457200"/>
            <a:endParaRPr lang="en-GB" sz="2000" i="1" dirty="0">
              <a:solidFill>
                <a:srgbClr val="263B86"/>
              </a:solidFill>
              <a:latin typeface="Arial"/>
            </a:endParaRPr>
          </a:p>
          <a:p>
            <a:pPr lvl="0" defTabSz="457200"/>
            <a:endParaRPr lang="en-GB" sz="2000" dirty="0">
              <a:solidFill>
                <a:srgbClr val="263B86"/>
              </a:solidFill>
              <a:latin typeface="Arial"/>
            </a:endParaRPr>
          </a:p>
          <a:p>
            <a:pPr lvl="0" defTabSz="457200"/>
            <a:endParaRPr lang="en-GB" sz="2000" b="1" dirty="0">
              <a:solidFill>
                <a:srgbClr val="263B86"/>
              </a:solidFill>
              <a:latin typeface="Arial"/>
            </a:endParaRPr>
          </a:p>
        </p:txBody>
      </p:sp>
      <p:sp>
        <p:nvSpPr>
          <p:cNvPr id="2" name="Slide Number Placeholder 1"/>
          <p:cNvSpPr>
            <a:spLocks noGrp="1"/>
          </p:cNvSpPr>
          <p:nvPr>
            <p:ph type="sldNum" sz="quarter" idx="12"/>
          </p:nvPr>
        </p:nvSpPr>
        <p:spPr/>
        <p:txBody>
          <a:bodyPr/>
          <a:lstStyle/>
          <a:p>
            <a:fld id="{AC6F1F15-AF26-4095-970B-C9459DE9D074}" type="slidenum">
              <a:rPr lang="en-GB" smtClean="0"/>
              <a:pPr/>
              <a:t>35</a:t>
            </a:fld>
            <a:endParaRPr lang="en-GB"/>
          </a:p>
        </p:txBody>
      </p:sp>
    </p:spTree>
    <p:extLst>
      <p:ext uri="{BB962C8B-B14F-4D97-AF65-F5344CB8AC3E}">
        <p14:creationId xmlns:p14="http://schemas.microsoft.com/office/powerpoint/2010/main" val="28729605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18" descr="I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228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Box 2"/>
          <p:cNvSpPr txBox="1">
            <a:spLocks noChangeArrowheads="1"/>
          </p:cNvSpPr>
          <p:nvPr/>
        </p:nvSpPr>
        <p:spPr bwMode="auto">
          <a:xfrm>
            <a:off x="769938" y="990603"/>
            <a:ext cx="747447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pPr>
              <a:buFont typeface="Arial" pitchFamily="34" charset="0"/>
              <a:buChar char="•"/>
            </a:pPr>
            <a:endParaRPr lang="en-US" sz="3200" dirty="0">
              <a:solidFill>
                <a:schemeClr val="accent1">
                  <a:lumMod val="75000"/>
                </a:schemeClr>
              </a:solidFill>
              <a:latin typeface="Arial MT" pitchFamily="84" charset="0"/>
            </a:endParaRPr>
          </a:p>
          <a:p>
            <a:endParaRPr lang="en-GB" dirty="0"/>
          </a:p>
        </p:txBody>
      </p:sp>
      <p:pic>
        <p:nvPicPr>
          <p:cNvPr id="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063766"/>
            <a:ext cx="9144000" cy="79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https://encrypted-tbn1.gstatic.com/images?q=tbn:ANd9GcTbUJVW6gmkDRgEP4iZDZOR7cgssJdTYLz-D0z-ajpBBD1dC5Gs2g"/>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5868144" y="3557385"/>
            <a:ext cx="3054948" cy="18952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098976" y="1801292"/>
            <a:ext cx="3816424" cy="1938992"/>
          </a:xfrm>
          <a:prstGeom prst="rect">
            <a:avLst/>
          </a:prstGeom>
        </p:spPr>
        <p:txBody>
          <a:bodyPr wrap="square">
            <a:spAutoFit/>
          </a:bodyPr>
          <a:lstStyle/>
          <a:p>
            <a:pPr lvl="0" defTabSz="457200"/>
            <a:endParaRPr lang="en-GB" sz="2000" dirty="0">
              <a:solidFill>
                <a:srgbClr val="263B86"/>
              </a:solidFill>
              <a:latin typeface="Arial"/>
            </a:endParaRPr>
          </a:p>
          <a:p>
            <a:pPr lvl="0" defTabSz="457200"/>
            <a:endParaRPr lang="en-GB" sz="2000" dirty="0">
              <a:solidFill>
                <a:srgbClr val="263B86"/>
              </a:solidFill>
              <a:latin typeface="Arial"/>
            </a:endParaRPr>
          </a:p>
          <a:p>
            <a:pPr lvl="0" defTabSz="457200"/>
            <a:endParaRPr lang="en-GB" sz="2000" dirty="0">
              <a:solidFill>
                <a:srgbClr val="263B86"/>
              </a:solidFill>
              <a:latin typeface="Arial"/>
            </a:endParaRPr>
          </a:p>
          <a:p>
            <a:pPr lvl="0" defTabSz="457200"/>
            <a:endParaRPr lang="en-GB" sz="2000" i="1" dirty="0">
              <a:solidFill>
                <a:srgbClr val="263B86"/>
              </a:solidFill>
              <a:latin typeface="Arial"/>
            </a:endParaRPr>
          </a:p>
          <a:p>
            <a:pPr lvl="0" defTabSz="457200"/>
            <a:endParaRPr lang="en-GB" sz="2000" dirty="0">
              <a:solidFill>
                <a:srgbClr val="263B86"/>
              </a:solidFill>
              <a:latin typeface="Arial"/>
            </a:endParaRPr>
          </a:p>
          <a:p>
            <a:pPr lvl="0" defTabSz="457200"/>
            <a:endParaRPr lang="en-GB" sz="2000" b="1" dirty="0">
              <a:solidFill>
                <a:srgbClr val="263B86"/>
              </a:solidFill>
              <a:latin typeface="Arial"/>
            </a:endParaRPr>
          </a:p>
        </p:txBody>
      </p:sp>
      <p:sp>
        <p:nvSpPr>
          <p:cNvPr id="2" name="Rectangle 1"/>
          <p:cNvSpPr/>
          <p:nvPr/>
        </p:nvSpPr>
        <p:spPr>
          <a:xfrm>
            <a:off x="433942" y="599440"/>
            <a:ext cx="8710058" cy="5493812"/>
          </a:xfrm>
          <a:prstGeom prst="rect">
            <a:avLst/>
          </a:prstGeom>
        </p:spPr>
        <p:txBody>
          <a:bodyPr wrap="square">
            <a:spAutoFit/>
          </a:bodyPr>
          <a:lstStyle/>
          <a:p>
            <a:pPr marL="285750" indent="-285750">
              <a:lnSpc>
                <a:spcPct val="150000"/>
              </a:lnSpc>
              <a:buFont typeface="Arial" panose="020B0604020202020204" pitchFamily="34" charset="0"/>
              <a:buChar char="•"/>
            </a:pPr>
            <a:r>
              <a:rPr lang="en-US" dirty="0">
                <a:solidFill>
                  <a:srgbClr val="002060"/>
                </a:solidFill>
              </a:rPr>
              <a:t>Label the picture – Vocabulary items</a:t>
            </a:r>
          </a:p>
          <a:p>
            <a:pPr marL="285750" indent="-285750">
              <a:lnSpc>
                <a:spcPct val="150000"/>
              </a:lnSpc>
              <a:buFont typeface="Arial" panose="020B0604020202020204" pitchFamily="34" charset="0"/>
              <a:buChar char="•"/>
            </a:pPr>
            <a:r>
              <a:rPr lang="en-US" dirty="0">
                <a:solidFill>
                  <a:srgbClr val="002060"/>
                </a:solidFill>
              </a:rPr>
              <a:t>Label the picture – Phrases</a:t>
            </a:r>
          </a:p>
          <a:p>
            <a:pPr marL="285750" indent="-285750">
              <a:lnSpc>
                <a:spcPct val="150000"/>
              </a:lnSpc>
              <a:buFont typeface="Arial" panose="020B0604020202020204" pitchFamily="34" charset="0"/>
              <a:buChar char="•"/>
            </a:pPr>
            <a:r>
              <a:rPr lang="en-US" dirty="0">
                <a:solidFill>
                  <a:srgbClr val="002060"/>
                </a:solidFill>
              </a:rPr>
              <a:t>Label the picture – Differences</a:t>
            </a:r>
          </a:p>
          <a:p>
            <a:pPr marL="285750" indent="-285750">
              <a:lnSpc>
                <a:spcPct val="150000"/>
              </a:lnSpc>
              <a:buFont typeface="Arial" panose="020B0604020202020204" pitchFamily="34" charset="0"/>
              <a:buChar char="•"/>
            </a:pPr>
            <a:r>
              <a:rPr lang="en-US" dirty="0">
                <a:solidFill>
                  <a:srgbClr val="002060"/>
                </a:solidFill>
              </a:rPr>
              <a:t>Chant/ drill the vocabulary items</a:t>
            </a:r>
          </a:p>
          <a:p>
            <a:pPr marL="285750" indent="-285750">
              <a:lnSpc>
                <a:spcPct val="150000"/>
              </a:lnSpc>
              <a:buFont typeface="Arial" panose="020B0604020202020204" pitchFamily="34" charset="0"/>
              <a:buChar char="•"/>
            </a:pPr>
            <a:r>
              <a:rPr lang="en-US" dirty="0">
                <a:solidFill>
                  <a:srgbClr val="002060"/>
                </a:solidFill>
              </a:rPr>
              <a:t>Draw own Bedroom</a:t>
            </a:r>
          </a:p>
          <a:p>
            <a:pPr marL="285750" indent="-285750">
              <a:lnSpc>
                <a:spcPct val="150000"/>
              </a:lnSpc>
              <a:buFont typeface="Arial" panose="020B0604020202020204" pitchFamily="34" charset="0"/>
              <a:buChar char="•"/>
            </a:pPr>
            <a:r>
              <a:rPr lang="en-US" dirty="0">
                <a:solidFill>
                  <a:srgbClr val="002060"/>
                </a:solidFill>
              </a:rPr>
              <a:t>“In this picture” </a:t>
            </a:r>
            <a:r>
              <a:rPr lang="en-US" dirty="0" err="1">
                <a:solidFill>
                  <a:srgbClr val="002060"/>
                </a:solidFill>
              </a:rPr>
              <a:t>YLE</a:t>
            </a:r>
            <a:r>
              <a:rPr lang="en-US" dirty="0">
                <a:solidFill>
                  <a:srgbClr val="002060"/>
                </a:solidFill>
              </a:rPr>
              <a:t> prep. Compare picture to; original, partners, own bedroom</a:t>
            </a:r>
          </a:p>
          <a:p>
            <a:pPr marL="285750" indent="-285750">
              <a:lnSpc>
                <a:spcPct val="150000"/>
              </a:lnSpc>
              <a:buFont typeface="Arial" panose="020B0604020202020204" pitchFamily="34" charset="0"/>
              <a:buChar char="•"/>
            </a:pPr>
            <a:r>
              <a:rPr lang="en-US" dirty="0">
                <a:solidFill>
                  <a:srgbClr val="002060"/>
                </a:solidFill>
              </a:rPr>
              <a:t>Draw and Guess where: Preposition</a:t>
            </a:r>
          </a:p>
          <a:p>
            <a:pPr marL="285750" indent="-285750">
              <a:lnSpc>
                <a:spcPct val="150000"/>
              </a:lnSpc>
              <a:buFont typeface="Arial" panose="020B0604020202020204" pitchFamily="34" charset="0"/>
              <a:buChar char="•"/>
            </a:pPr>
            <a:r>
              <a:rPr lang="en-US" dirty="0">
                <a:solidFill>
                  <a:srgbClr val="002060"/>
                </a:solidFill>
              </a:rPr>
              <a:t>Battle ships</a:t>
            </a:r>
          </a:p>
          <a:p>
            <a:pPr marL="285750" indent="-285750">
              <a:lnSpc>
                <a:spcPct val="150000"/>
              </a:lnSpc>
              <a:buFont typeface="Arial" panose="020B0604020202020204" pitchFamily="34" charset="0"/>
              <a:buChar char="•"/>
            </a:pPr>
            <a:r>
              <a:rPr lang="en-US" dirty="0">
                <a:solidFill>
                  <a:srgbClr val="002060"/>
                </a:solidFill>
              </a:rPr>
              <a:t>Information exchange</a:t>
            </a:r>
          </a:p>
          <a:p>
            <a:pPr marL="285750" indent="-285750">
              <a:lnSpc>
                <a:spcPct val="150000"/>
              </a:lnSpc>
              <a:buFont typeface="Arial" panose="020B0604020202020204" pitchFamily="34" charset="0"/>
              <a:buChar char="•"/>
            </a:pPr>
            <a:r>
              <a:rPr lang="en-US" dirty="0">
                <a:solidFill>
                  <a:srgbClr val="002060"/>
                </a:solidFill>
              </a:rPr>
              <a:t>Writing: about bedroom</a:t>
            </a:r>
          </a:p>
          <a:p>
            <a:pPr marL="285750" indent="-285750">
              <a:lnSpc>
                <a:spcPct val="150000"/>
              </a:lnSpc>
              <a:buFont typeface="Arial" panose="020B0604020202020204" pitchFamily="34" charset="0"/>
              <a:buChar char="•"/>
            </a:pPr>
            <a:r>
              <a:rPr lang="en-US" dirty="0">
                <a:solidFill>
                  <a:srgbClr val="002060"/>
                </a:solidFill>
              </a:rPr>
              <a:t>Writing: about ‘artist’</a:t>
            </a:r>
          </a:p>
          <a:p>
            <a:pPr marL="285750" indent="-285750">
              <a:lnSpc>
                <a:spcPct val="150000"/>
              </a:lnSpc>
              <a:buFont typeface="Arial" panose="020B0604020202020204" pitchFamily="34" charset="0"/>
              <a:buChar char="•"/>
            </a:pPr>
            <a:r>
              <a:rPr lang="en-US" dirty="0">
                <a:solidFill>
                  <a:srgbClr val="002060"/>
                </a:solidFill>
              </a:rPr>
              <a:t>Art exhibit.</a:t>
            </a:r>
          </a:p>
          <a:p>
            <a:pPr marL="285750" indent="-285750">
              <a:lnSpc>
                <a:spcPct val="150000"/>
              </a:lnSpc>
              <a:buFont typeface="Arial" panose="020B0604020202020204" pitchFamily="34" charset="0"/>
              <a:buChar char="•"/>
            </a:pPr>
            <a:r>
              <a:rPr lang="en-US" dirty="0">
                <a:solidFill>
                  <a:srgbClr val="002060"/>
                </a:solidFill>
              </a:rPr>
              <a:t>Speaking: Talking about the picture/ bedroom/ artist</a:t>
            </a:r>
          </a:p>
        </p:txBody>
      </p:sp>
      <p:sp>
        <p:nvSpPr>
          <p:cNvPr id="3" name="Slide Number Placeholder 2"/>
          <p:cNvSpPr>
            <a:spLocks noGrp="1"/>
          </p:cNvSpPr>
          <p:nvPr>
            <p:ph type="sldNum" sz="quarter" idx="12"/>
          </p:nvPr>
        </p:nvSpPr>
        <p:spPr/>
        <p:txBody>
          <a:bodyPr/>
          <a:lstStyle/>
          <a:p>
            <a:fld id="{AC6F1F15-AF26-4095-970B-C9459DE9D074}" type="slidenum">
              <a:rPr lang="en-GB" smtClean="0"/>
              <a:pPr/>
              <a:t>36</a:t>
            </a:fld>
            <a:endParaRPr lang="en-GB"/>
          </a:p>
        </p:txBody>
      </p:sp>
    </p:spTree>
    <p:extLst>
      <p:ext uri="{BB962C8B-B14F-4D97-AF65-F5344CB8AC3E}">
        <p14:creationId xmlns:p14="http://schemas.microsoft.com/office/powerpoint/2010/main" val="31043863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6"/>
          <p:cNvSpPr txBox="1">
            <a:spLocks noChangeArrowheads="1"/>
          </p:cNvSpPr>
          <p:nvPr/>
        </p:nvSpPr>
        <p:spPr bwMode="auto">
          <a:xfrm>
            <a:off x="320920" y="1375345"/>
            <a:ext cx="6705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FS Rufus" pitchFamily="2" charset="0"/>
                <a:ea typeface="ＭＳ Ｐゴシック" pitchFamily="-64" charset="-128"/>
                <a:cs typeface="+mn-cs"/>
              </a:rPr>
              <a:t>Get them learning…</a:t>
            </a:r>
          </a:p>
        </p:txBody>
      </p:sp>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63766"/>
            <a:ext cx="9144000" cy="79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6F1F15-AF26-4095-970B-C9459DE9D074}"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12" name="Picture 18" descr="I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169607"/>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92320" y="2599598"/>
            <a:ext cx="8633222" cy="2308324"/>
          </a:xfrm>
          <a:prstGeom prst="rect">
            <a:avLst/>
          </a:prstGeom>
        </p:spPr>
        <p:txBody>
          <a:bodyPr wrap="square">
            <a:spAutoFit/>
          </a:bodyPr>
          <a:lstStyle/>
          <a:p>
            <a:r>
              <a:rPr lang="en-GB" sz="4800" dirty="0">
                <a:solidFill>
                  <a:srgbClr val="002060"/>
                </a:solidFill>
              </a:rPr>
              <a:t>Let go of the safety net.</a:t>
            </a:r>
          </a:p>
          <a:p>
            <a:r>
              <a:rPr lang="en-GB" sz="4800" dirty="0">
                <a:solidFill>
                  <a:srgbClr val="002060"/>
                </a:solidFill>
              </a:rPr>
              <a:t>Teach the learner, not the material.</a:t>
            </a:r>
          </a:p>
        </p:txBody>
      </p:sp>
    </p:spTree>
    <p:extLst>
      <p:ext uri="{BB962C8B-B14F-4D97-AF65-F5344CB8AC3E}">
        <p14:creationId xmlns:p14="http://schemas.microsoft.com/office/powerpoint/2010/main" val="21179430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63766"/>
            <a:ext cx="9144000" cy="79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AC6F1F15-AF26-4095-970B-C9459DE9D074}" type="slidenum">
              <a:rPr lang="en-GB" smtClean="0"/>
              <a:pPr/>
              <a:t>38</a:t>
            </a:fld>
            <a:endParaRPr lang="en-GB"/>
          </a:p>
        </p:txBody>
      </p:sp>
      <p:pic>
        <p:nvPicPr>
          <p:cNvPr id="12" name="Picture 18" descr="I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169607"/>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mage result for teacher clip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2348880"/>
            <a:ext cx="3054678" cy="32410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148064" y="2132856"/>
            <a:ext cx="3538736" cy="769441"/>
          </a:xfrm>
          <a:prstGeom prst="rect">
            <a:avLst/>
          </a:prstGeom>
          <a:noFill/>
        </p:spPr>
        <p:txBody>
          <a:bodyPr wrap="square" rtlCol="0">
            <a:spAutoFit/>
          </a:bodyPr>
          <a:lstStyle/>
          <a:p>
            <a:pPr algn="ctr"/>
            <a:endParaRPr lang="en-GB" sz="4400" b="1" dirty="0">
              <a:solidFill>
                <a:srgbClr val="C00000"/>
              </a:solidFill>
            </a:endParaRPr>
          </a:p>
        </p:txBody>
      </p:sp>
      <p:sp>
        <p:nvSpPr>
          <p:cNvPr id="4" name="Speech Bubble: Rectangle 3"/>
          <p:cNvSpPr/>
          <p:nvPr/>
        </p:nvSpPr>
        <p:spPr>
          <a:xfrm>
            <a:off x="3666238" y="1875032"/>
            <a:ext cx="5249162" cy="1697984"/>
          </a:xfrm>
          <a:prstGeom prst="wedgeRectCallout">
            <a:avLst>
              <a:gd name="adj1" fmla="val -65533"/>
              <a:gd name="adj2" fmla="val 6440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sz="4000" dirty="0">
              <a:solidFill>
                <a:srgbClr val="002060"/>
              </a:solidFill>
            </a:endParaRPr>
          </a:p>
        </p:txBody>
      </p:sp>
    </p:spTree>
    <p:extLst>
      <p:ext uri="{BB962C8B-B14F-4D97-AF65-F5344CB8AC3E}">
        <p14:creationId xmlns:p14="http://schemas.microsoft.com/office/powerpoint/2010/main" val="40682716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63766"/>
            <a:ext cx="9144000" cy="79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AC6F1F15-AF26-4095-970B-C9459DE9D074}" type="slidenum">
              <a:rPr lang="en-GB" smtClean="0"/>
              <a:pPr/>
              <a:t>39</a:t>
            </a:fld>
            <a:endParaRPr lang="en-GB"/>
          </a:p>
        </p:txBody>
      </p:sp>
      <p:pic>
        <p:nvPicPr>
          <p:cNvPr id="12" name="Picture 18" descr="I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169607"/>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mage result for teacher clip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2348880"/>
            <a:ext cx="3054678" cy="32410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148064" y="2132856"/>
            <a:ext cx="3538736" cy="769441"/>
          </a:xfrm>
          <a:prstGeom prst="rect">
            <a:avLst/>
          </a:prstGeom>
          <a:noFill/>
        </p:spPr>
        <p:txBody>
          <a:bodyPr wrap="square" rtlCol="0">
            <a:spAutoFit/>
          </a:bodyPr>
          <a:lstStyle/>
          <a:p>
            <a:pPr algn="ctr"/>
            <a:endParaRPr lang="en-GB" sz="4400" b="1" dirty="0">
              <a:solidFill>
                <a:srgbClr val="C00000"/>
              </a:solidFill>
            </a:endParaRPr>
          </a:p>
        </p:txBody>
      </p:sp>
      <p:sp>
        <p:nvSpPr>
          <p:cNvPr id="4" name="Speech Bubble: Rectangle 3"/>
          <p:cNvSpPr/>
          <p:nvPr/>
        </p:nvSpPr>
        <p:spPr>
          <a:xfrm>
            <a:off x="3666238" y="1875032"/>
            <a:ext cx="5249162" cy="1697984"/>
          </a:xfrm>
          <a:prstGeom prst="wedgeRectCallout">
            <a:avLst>
              <a:gd name="adj1" fmla="val -65533"/>
              <a:gd name="adj2" fmla="val 6440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4000" dirty="0">
                <a:solidFill>
                  <a:srgbClr val="002060"/>
                </a:solidFill>
              </a:rPr>
              <a:t>How do I teach this?</a:t>
            </a:r>
          </a:p>
        </p:txBody>
      </p:sp>
    </p:spTree>
    <p:extLst>
      <p:ext uri="{BB962C8B-B14F-4D97-AF65-F5344CB8AC3E}">
        <p14:creationId xmlns:p14="http://schemas.microsoft.com/office/powerpoint/2010/main" val="1678725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6"/>
          <p:cNvSpPr txBox="1">
            <a:spLocks noChangeArrowheads="1"/>
          </p:cNvSpPr>
          <p:nvPr/>
        </p:nvSpPr>
        <p:spPr bwMode="auto">
          <a:xfrm>
            <a:off x="685800" y="263236"/>
            <a:ext cx="6705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pPr>
              <a:spcBef>
                <a:spcPct val="50000"/>
              </a:spcBef>
            </a:pPr>
            <a:r>
              <a:rPr lang="en-US" dirty="0">
                <a:solidFill>
                  <a:srgbClr val="002469"/>
                </a:solidFill>
                <a:latin typeface="FS Rufus" pitchFamily="2" charset="0"/>
              </a:rPr>
              <a:t>What does your classroom look like?</a:t>
            </a:r>
            <a:endParaRPr lang="en-US" dirty="0">
              <a:solidFill>
                <a:srgbClr val="002060"/>
              </a:solidFill>
              <a:latin typeface="FS Rufus" pitchFamily="2" charset="0"/>
            </a:endParaRPr>
          </a:p>
        </p:txBody>
      </p:sp>
      <p:pic>
        <p:nvPicPr>
          <p:cNvPr id="4100" name="Picture 20" descr="i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81000"/>
            <a:ext cx="2143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063766"/>
            <a:ext cx="9144000" cy="79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AC6F1F15-AF26-4095-970B-C9459DE9D074}" type="slidenum">
              <a:rPr lang="en-GB" smtClean="0"/>
              <a:pPr/>
              <a:t>4</a:t>
            </a:fld>
            <a:endParaRPr lang="en-GB"/>
          </a:p>
        </p:txBody>
      </p:sp>
      <p:pic>
        <p:nvPicPr>
          <p:cNvPr id="12" name="Picture 18" descr="I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3400" y="169607"/>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http://images2.wikia.nocookie.net/__cb20110604021005/playschoolfanon/images/5/51/About_Windows.jpg"/>
          <p:cNvPicPr>
            <a:picLocks noGrp="1" noChangeAspect="1" noChangeArrowheads="1"/>
          </p:cNvPicPr>
          <p:nvPr>
            <p:ph idx="1"/>
          </p:nvPr>
        </p:nvPicPr>
        <p:blipFill>
          <a:blip r:embed="rId6" cstate="print"/>
          <a:srcRect/>
          <a:stretch>
            <a:fillRect/>
          </a:stretch>
        </p:blipFill>
        <p:spPr bwMode="auto">
          <a:xfrm>
            <a:off x="1110060" y="1815404"/>
            <a:ext cx="7043340" cy="3053756"/>
          </a:xfrm>
          <a:prstGeom prst="rect">
            <a:avLst/>
          </a:prstGeom>
          <a:noFill/>
        </p:spPr>
      </p:pic>
    </p:spTree>
    <p:extLst>
      <p:ext uri="{BB962C8B-B14F-4D97-AF65-F5344CB8AC3E}">
        <p14:creationId xmlns:p14="http://schemas.microsoft.com/office/powerpoint/2010/main" val="24485637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6"/>
          <p:cNvSpPr txBox="1">
            <a:spLocks noChangeArrowheads="1"/>
          </p:cNvSpPr>
          <p:nvPr/>
        </p:nvSpPr>
        <p:spPr bwMode="auto">
          <a:xfrm>
            <a:off x="1219200" y="931607"/>
            <a:ext cx="67056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pPr>
              <a:spcBef>
                <a:spcPct val="50000"/>
              </a:spcBef>
            </a:pPr>
            <a:r>
              <a:rPr lang="en-US" sz="3600" dirty="0">
                <a:solidFill>
                  <a:srgbClr val="002469"/>
                </a:solidFill>
                <a:latin typeface="Calibri" panose="020F0502020204030204" pitchFamily="34" charset="0"/>
              </a:rPr>
              <a:t>Does teaching = learning? </a:t>
            </a:r>
          </a:p>
          <a:p>
            <a:pPr>
              <a:spcBef>
                <a:spcPct val="50000"/>
              </a:spcBef>
            </a:pPr>
            <a:r>
              <a:rPr lang="en-US" sz="3600" dirty="0">
                <a:solidFill>
                  <a:srgbClr val="002469"/>
                </a:solidFill>
                <a:latin typeface="Calibri" panose="020F0502020204030204" pitchFamily="34" charset="0"/>
              </a:rPr>
              <a:t>Is what we teach what is learned?</a:t>
            </a:r>
            <a:endParaRPr lang="en-US" sz="3600" dirty="0">
              <a:solidFill>
                <a:srgbClr val="002060"/>
              </a:solidFill>
              <a:latin typeface="Calibri" panose="020F0502020204030204" pitchFamily="34" charset="0"/>
            </a:endParaRPr>
          </a:p>
        </p:txBody>
      </p:sp>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63766"/>
            <a:ext cx="9144000" cy="79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AC6F1F15-AF26-4095-970B-C9459DE9D074}" type="slidenum">
              <a:rPr lang="en-GB" smtClean="0"/>
              <a:pPr/>
              <a:t>40</a:t>
            </a:fld>
            <a:endParaRPr lang="en-GB"/>
          </a:p>
        </p:txBody>
      </p:sp>
      <p:pic>
        <p:nvPicPr>
          <p:cNvPr id="12" name="Picture 18" descr="I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169607"/>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mage result for teacher clip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2780928"/>
            <a:ext cx="2878213" cy="3053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8007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6"/>
          <p:cNvSpPr txBox="1">
            <a:spLocks noChangeArrowheads="1"/>
          </p:cNvSpPr>
          <p:nvPr/>
        </p:nvSpPr>
        <p:spPr bwMode="auto">
          <a:xfrm>
            <a:off x="1219200" y="931607"/>
            <a:ext cx="67056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pPr>
              <a:spcBef>
                <a:spcPct val="50000"/>
              </a:spcBef>
            </a:pPr>
            <a:r>
              <a:rPr lang="en-US" sz="3600" dirty="0">
                <a:solidFill>
                  <a:srgbClr val="002469"/>
                </a:solidFill>
                <a:latin typeface="Calibri" panose="020F0502020204030204" pitchFamily="34" charset="0"/>
              </a:rPr>
              <a:t>Does teaching = learning? </a:t>
            </a:r>
          </a:p>
          <a:p>
            <a:pPr>
              <a:spcBef>
                <a:spcPct val="50000"/>
              </a:spcBef>
            </a:pPr>
            <a:r>
              <a:rPr lang="en-US" sz="3600" dirty="0">
                <a:solidFill>
                  <a:srgbClr val="002469"/>
                </a:solidFill>
                <a:latin typeface="Calibri" panose="020F0502020204030204" pitchFamily="34" charset="0"/>
              </a:rPr>
              <a:t>Is what we teach what is learned?</a:t>
            </a:r>
            <a:endParaRPr lang="en-US" sz="3600" dirty="0">
              <a:solidFill>
                <a:srgbClr val="002060"/>
              </a:solidFill>
              <a:latin typeface="Calibri" panose="020F0502020204030204" pitchFamily="34" charset="0"/>
            </a:endParaRPr>
          </a:p>
        </p:txBody>
      </p:sp>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63766"/>
            <a:ext cx="9144000" cy="79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AC6F1F15-AF26-4095-970B-C9459DE9D074}" type="slidenum">
              <a:rPr lang="en-GB" smtClean="0"/>
              <a:pPr/>
              <a:t>41</a:t>
            </a:fld>
            <a:endParaRPr lang="en-GB"/>
          </a:p>
        </p:txBody>
      </p:sp>
      <p:pic>
        <p:nvPicPr>
          <p:cNvPr id="12" name="Picture 18" descr="I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169607"/>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mage result for teacher clip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2780928"/>
            <a:ext cx="2878213" cy="305380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372814" y="2701519"/>
            <a:ext cx="4572000" cy="3139321"/>
          </a:xfrm>
          <a:prstGeom prst="rect">
            <a:avLst/>
          </a:prstGeom>
        </p:spPr>
        <p:txBody>
          <a:bodyPr>
            <a:spAutoFit/>
          </a:bodyPr>
          <a:lstStyle/>
          <a:p>
            <a:pPr algn="ctr"/>
            <a:r>
              <a:rPr lang="en-GB" sz="6600" b="1" dirty="0">
                <a:solidFill>
                  <a:srgbClr val="002060"/>
                </a:solidFill>
              </a:rPr>
              <a:t>INPUT</a:t>
            </a:r>
          </a:p>
          <a:p>
            <a:pPr algn="ctr"/>
            <a:r>
              <a:rPr lang="en-GB" sz="6600" b="1" dirty="0">
                <a:solidFill>
                  <a:srgbClr val="002060"/>
                </a:solidFill>
              </a:rPr>
              <a:t>≠</a:t>
            </a:r>
          </a:p>
          <a:p>
            <a:pPr algn="ctr"/>
            <a:r>
              <a:rPr lang="en-GB" sz="6600" b="1" dirty="0">
                <a:solidFill>
                  <a:srgbClr val="002060"/>
                </a:solidFill>
              </a:rPr>
              <a:t>INTAKE</a:t>
            </a:r>
            <a:endParaRPr lang="en-GB" sz="6600" dirty="0"/>
          </a:p>
        </p:txBody>
      </p:sp>
    </p:spTree>
    <p:extLst>
      <p:ext uri="{BB962C8B-B14F-4D97-AF65-F5344CB8AC3E}">
        <p14:creationId xmlns:p14="http://schemas.microsoft.com/office/powerpoint/2010/main" val="5823889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63766"/>
            <a:ext cx="9144000" cy="79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AC6F1F15-AF26-4095-970B-C9459DE9D074}" type="slidenum">
              <a:rPr lang="en-GB" smtClean="0"/>
              <a:pPr/>
              <a:t>42</a:t>
            </a:fld>
            <a:endParaRPr lang="en-GB"/>
          </a:p>
        </p:txBody>
      </p:sp>
      <p:pic>
        <p:nvPicPr>
          <p:cNvPr id="12" name="Picture 18" descr="I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169607"/>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mage result for teacher clip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2348880"/>
            <a:ext cx="3054678" cy="32410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148064" y="2132856"/>
            <a:ext cx="3538736" cy="769441"/>
          </a:xfrm>
          <a:prstGeom prst="rect">
            <a:avLst/>
          </a:prstGeom>
          <a:noFill/>
        </p:spPr>
        <p:txBody>
          <a:bodyPr wrap="square" rtlCol="0">
            <a:spAutoFit/>
          </a:bodyPr>
          <a:lstStyle/>
          <a:p>
            <a:pPr algn="ctr"/>
            <a:endParaRPr lang="en-GB" sz="4400" b="1" dirty="0">
              <a:solidFill>
                <a:srgbClr val="C00000"/>
              </a:solidFill>
            </a:endParaRPr>
          </a:p>
        </p:txBody>
      </p:sp>
      <p:sp>
        <p:nvSpPr>
          <p:cNvPr id="4" name="Speech Bubble: Rectangle 3"/>
          <p:cNvSpPr/>
          <p:nvPr/>
        </p:nvSpPr>
        <p:spPr>
          <a:xfrm>
            <a:off x="3666238" y="1875032"/>
            <a:ext cx="5249162" cy="1697984"/>
          </a:xfrm>
          <a:prstGeom prst="wedgeRectCallout">
            <a:avLst>
              <a:gd name="adj1" fmla="val -65533"/>
              <a:gd name="adj2" fmla="val 6440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4000" strike="sngStrike" dirty="0">
                <a:solidFill>
                  <a:srgbClr val="002060"/>
                </a:solidFill>
              </a:rPr>
              <a:t>How do I teach this?</a:t>
            </a:r>
          </a:p>
          <a:p>
            <a:pPr algn="ctr"/>
            <a:r>
              <a:rPr lang="en-GB" sz="4000" dirty="0">
                <a:solidFill>
                  <a:srgbClr val="002060"/>
                </a:solidFill>
              </a:rPr>
              <a:t>How does a learner learn this?</a:t>
            </a:r>
          </a:p>
        </p:txBody>
      </p:sp>
    </p:spTree>
    <p:extLst>
      <p:ext uri="{BB962C8B-B14F-4D97-AF65-F5344CB8AC3E}">
        <p14:creationId xmlns:p14="http://schemas.microsoft.com/office/powerpoint/2010/main" val="17238695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63766"/>
            <a:ext cx="9144000" cy="79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AC6F1F15-AF26-4095-970B-C9459DE9D074}" type="slidenum">
              <a:rPr lang="en-GB" smtClean="0"/>
              <a:pPr/>
              <a:t>43</a:t>
            </a:fld>
            <a:endParaRPr lang="en-GB"/>
          </a:p>
        </p:txBody>
      </p:sp>
      <p:pic>
        <p:nvPicPr>
          <p:cNvPr id="12" name="Picture 18" descr="I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169607"/>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mage result for teacher clip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2348880"/>
            <a:ext cx="3054678" cy="32410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148064" y="2132856"/>
            <a:ext cx="3538736" cy="769441"/>
          </a:xfrm>
          <a:prstGeom prst="rect">
            <a:avLst/>
          </a:prstGeom>
          <a:noFill/>
        </p:spPr>
        <p:txBody>
          <a:bodyPr wrap="square" rtlCol="0">
            <a:spAutoFit/>
          </a:bodyPr>
          <a:lstStyle/>
          <a:p>
            <a:pPr algn="ctr"/>
            <a:endParaRPr lang="en-GB" sz="4400" b="1" dirty="0">
              <a:solidFill>
                <a:srgbClr val="C00000"/>
              </a:solidFill>
            </a:endParaRPr>
          </a:p>
        </p:txBody>
      </p:sp>
      <p:sp>
        <p:nvSpPr>
          <p:cNvPr id="4" name="Speech Bubble: Rectangle 3"/>
          <p:cNvSpPr/>
          <p:nvPr/>
        </p:nvSpPr>
        <p:spPr>
          <a:xfrm>
            <a:off x="3666238" y="1875032"/>
            <a:ext cx="5249162" cy="3498184"/>
          </a:xfrm>
          <a:prstGeom prst="wedgeRectCallout">
            <a:avLst>
              <a:gd name="adj1" fmla="val -68660"/>
              <a:gd name="adj2" fmla="val 676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4000" strike="sngStrike" dirty="0">
                <a:solidFill>
                  <a:srgbClr val="002060"/>
                </a:solidFill>
              </a:rPr>
              <a:t>How do I teach this?</a:t>
            </a:r>
          </a:p>
          <a:p>
            <a:pPr algn="ctr"/>
            <a:r>
              <a:rPr lang="en-GB" sz="4000" strike="sngStrike" dirty="0">
                <a:solidFill>
                  <a:srgbClr val="002060"/>
                </a:solidFill>
              </a:rPr>
              <a:t>How does a learner learn this?</a:t>
            </a:r>
          </a:p>
          <a:p>
            <a:pPr algn="ctr"/>
            <a:r>
              <a:rPr lang="en-GB" sz="4000" dirty="0">
                <a:solidFill>
                  <a:srgbClr val="002060"/>
                </a:solidFill>
              </a:rPr>
              <a:t>How can I ensure learners learn this?</a:t>
            </a:r>
          </a:p>
        </p:txBody>
      </p:sp>
    </p:spTree>
    <p:extLst>
      <p:ext uri="{BB962C8B-B14F-4D97-AF65-F5344CB8AC3E}">
        <p14:creationId xmlns:p14="http://schemas.microsoft.com/office/powerpoint/2010/main" val="41938875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63766"/>
            <a:ext cx="9144000" cy="79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AC6F1F15-AF26-4095-970B-C9459DE9D074}" type="slidenum">
              <a:rPr lang="en-GB" smtClean="0"/>
              <a:pPr/>
              <a:t>44</a:t>
            </a:fld>
            <a:endParaRPr lang="en-GB"/>
          </a:p>
        </p:txBody>
      </p:sp>
      <p:pic>
        <p:nvPicPr>
          <p:cNvPr id="12" name="Picture 18" descr="I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169607"/>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mage result for teacher clip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26" y="2517576"/>
            <a:ext cx="2844090" cy="301760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148064" y="2132856"/>
            <a:ext cx="3538736" cy="769441"/>
          </a:xfrm>
          <a:prstGeom prst="rect">
            <a:avLst/>
          </a:prstGeom>
          <a:noFill/>
        </p:spPr>
        <p:txBody>
          <a:bodyPr wrap="square" rtlCol="0">
            <a:spAutoFit/>
          </a:bodyPr>
          <a:lstStyle/>
          <a:p>
            <a:pPr algn="ctr"/>
            <a:endParaRPr lang="en-GB" sz="4400" b="1" dirty="0">
              <a:solidFill>
                <a:srgbClr val="C00000"/>
              </a:solidFill>
            </a:endParaRPr>
          </a:p>
        </p:txBody>
      </p:sp>
      <p:sp>
        <p:nvSpPr>
          <p:cNvPr id="4" name="Speech Bubble: Rectangle 3"/>
          <p:cNvSpPr/>
          <p:nvPr/>
        </p:nvSpPr>
        <p:spPr>
          <a:xfrm>
            <a:off x="3285238" y="1159365"/>
            <a:ext cx="5249162" cy="4393213"/>
          </a:xfrm>
          <a:prstGeom prst="wedgeRectCallout">
            <a:avLst>
              <a:gd name="adj1" fmla="val -66426"/>
              <a:gd name="adj2" fmla="val -5514"/>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4000" strike="sngStrike" dirty="0">
                <a:solidFill>
                  <a:srgbClr val="002060"/>
                </a:solidFill>
              </a:rPr>
              <a:t>How do I teach this?</a:t>
            </a:r>
          </a:p>
          <a:p>
            <a:pPr algn="ctr"/>
            <a:r>
              <a:rPr lang="en-GB" sz="4000" strike="sngStrike" dirty="0">
                <a:solidFill>
                  <a:srgbClr val="002060"/>
                </a:solidFill>
              </a:rPr>
              <a:t>How does a learner learn this?</a:t>
            </a:r>
          </a:p>
          <a:p>
            <a:pPr algn="ctr"/>
            <a:r>
              <a:rPr lang="en-GB" sz="4000" dirty="0">
                <a:solidFill>
                  <a:srgbClr val="002060"/>
                </a:solidFill>
              </a:rPr>
              <a:t>How can I ensure learners learn this?</a:t>
            </a:r>
          </a:p>
          <a:p>
            <a:pPr algn="ctr"/>
            <a:r>
              <a:rPr lang="en-GB" sz="4000" dirty="0">
                <a:solidFill>
                  <a:srgbClr val="002060"/>
                </a:solidFill>
              </a:rPr>
              <a:t>How can I minimise the input/intake gap?</a:t>
            </a:r>
          </a:p>
        </p:txBody>
      </p:sp>
      <p:sp>
        <p:nvSpPr>
          <p:cNvPr id="5" name="TextBox 4"/>
          <p:cNvSpPr txBox="1"/>
          <p:nvPr/>
        </p:nvSpPr>
        <p:spPr>
          <a:xfrm>
            <a:off x="3376609" y="5652138"/>
            <a:ext cx="5803903" cy="276999"/>
          </a:xfrm>
          <a:prstGeom prst="rect">
            <a:avLst/>
          </a:prstGeom>
          <a:noFill/>
        </p:spPr>
        <p:txBody>
          <a:bodyPr wrap="square" rtlCol="0">
            <a:spAutoFit/>
          </a:bodyPr>
          <a:lstStyle/>
          <a:p>
            <a:r>
              <a:rPr lang="en-GB" sz="1200" dirty="0"/>
              <a:t>*Taken from the IH CYLT course, session 17: Aims and Objectives</a:t>
            </a:r>
          </a:p>
        </p:txBody>
      </p:sp>
    </p:spTree>
    <p:extLst>
      <p:ext uri="{BB962C8B-B14F-4D97-AF65-F5344CB8AC3E}">
        <p14:creationId xmlns:p14="http://schemas.microsoft.com/office/powerpoint/2010/main" val="17161416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18" descr="I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228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Box 2"/>
          <p:cNvSpPr txBox="1">
            <a:spLocks noChangeArrowheads="1"/>
          </p:cNvSpPr>
          <p:nvPr/>
        </p:nvSpPr>
        <p:spPr bwMode="auto">
          <a:xfrm>
            <a:off x="769938" y="990603"/>
            <a:ext cx="747447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pPr>
              <a:buFont typeface="Arial" pitchFamily="34" charset="0"/>
              <a:buChar char="•"/>
            </a:pPr>
            <a:endParaRPr lang="en-US" sz="3200" dirty="0">
              <a:solidFill>
                <a:schemeClr val="accent1">
                  <a:lumMod val="75000"/>
                </a:schemeClr>
              </a:solidFill>
              <a:latin typeface="Arial MT" pitchFamily="84" charset="0"/>
            </a:endParaRPr>
          </a:p>
          <a:p>
            <a:endParaRPr lang="en-GB" dirty="0"/>
          </a:p>
        </p:txBody>
      </p:sp>
      <p:pic>
        <p:nvPicPr>
          <p:cNvPr id="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063766"/>
            <a:ext cx="9144000" cy="79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Content Placeholder 9"/>
          <p:cNvPicPr>
            <a:picLocks noGrp="1" noChangeAspect="1"/>
          </p:cNvPicPr>
          <p:nvPr>
            <p:ph idx="1"/>
          </p:nvPr>
        </p:nvPicPr>
        <p:blipFill>
          <a:blip r:embed="rId5"/>
          <a:stretch>
            <a:fillRect/>
          </a:stretch>
        </p:blipFill>
        <p:spPr>
          <a:xfrm>
            <a:off x="2296771" y="1084836"/>
            <a:ext cx="4569043" cy="4533965"/>
          </a:xfrm>
          <a:prstGeom prst="rect">
            <a:avLst/>
          </a:prstGeom>
        </p:spPr>
      </p:pic>
      <p:sp>
        <p:nvSpPr>
          <p:cNvPr id="9" name="TextBox 8"/>
          <p:cNvSpPr txBox="1"/>
          <p:nvPr/>
        </p:nvSpPr>
        <p:spPr>
          <a:xfrm>
            <a:off x="564356" y="1084836"/>
            <a:ext cx="6095876" cy="584775"/>
          </a:xfrm>
          <a:prstGeom prst="rect">
            <a:avLst/>
          </a:prstGeom>
          <a:noFill/>
        </p:spPr>
        <p:txBody>
          <a:bodyPr wrap="square" rtlCol="0">
            <a:spAutoFit/>
          </a:bodyPr>
          <a:lstStyle/>
          <a:p>
            <a:endParaRPr lang="en-GB" sz="3200" b="1" dirty="0">
              <a:solidFill>
                <a:schemeClr val="tx2"/>
              </a:solidFill>
            </a:endParaRPr>
          </a:p>
        </p:txBody>
      </p:sp>
      <p:sp>
        <p:nvSpPr>
          <p:cNvPr id="2" name="Slide Number Placeholder 1"/>
          <p:cNvSpPr>
            <a:spLocks noGrp="1"/>
          </p:cNvSpPr>
          <p:nvPr>
            <p:ph type="sldNum" sz="quarter" idx="12"/>
          </p:nvPr>
        </p:nvSpPr>
        <p:spPr/>
        <p:txBody>
          <a:bodyPr/>
          <a:lstStyle/>
          <a:p>
            <a:fld id="{AC6F1F15-AF26-4095-970B-C9459DE9D074}" type="slidenum">
              <a:rPr lang="en-GB" smtClean="0"/>
              <a:pPr/>
              <a:t>45</a:t>
            </a:fld>
            <a:endParaRPr lang="en-GB"/>
          </a:p>
        </p:txBody>
      </p:sp>
    </p:spTree>
    <p:extLst>
      <p:ext uri="{BB962C8B-B14F-4D97-AF65-F5344CB8AC3E}">
        <p14:creationId xmlns:p14="http://schemas.microsoft.com/office/powerpoint/2010/main" val="39714959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6"/>
          <p:cNvSpPr txBox="1">
            <a:spLocks noChangeArrowheads="1"/>
          </p:cNvSpPr>
          <p:nvPr/>
        </p:nvSpPr>
        <p:spPr bwMode="auto">
          <a:xfrm>
            <a:off x="685800" y="284018"/>
            <a:ext cx="6705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pPr>
              <a:spcBef>
                <a:spcPct val="50000"/>
              </a:spcBef>
            </a:pPr>
            <a:endParaRPr lang="en-US" dirty="0">
              <a:solidFill>
                <a:srgbClr val="002060"/>
              </a:solidFill>
              <a:latin typeface="FS Rufus" pitchFamily="2" charset="0"/>
            </a:endParaRPr>
          </a:p>
        </p:txBody>
      </p:sp>
      <p:pic>
        <p:nvPicPr>
          <p:cNvPr id="4099" name="Picture 18" descr="I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228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Box 2"/>
          <p:cNvSpPr txBox="1">
            <a:spLocks noChangeArrowheads="1"/>
          </p:cNvSpPr>
          <p:nvPr/>
        </p:nvSpPr>
        <p:spPr bwMode="auto">
          <a:xfrm>
            <a:off x="578380" y="1001332"/>
            <a:ext cx="399362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r>
              <a:rPr lang="en-GB" altLang="en-US" dirty="0">
                <a:solidFill>
                  <a:schemeClr val="tx2"/>
                </a:solidFill>
              </a:rPr>
              <a:t>Is there an</a:t>
            </a:r>
          </a:p>
          <a:p>
            <a:endParaRPr lang="en-GB" altLang="en-US" dirty="0">
              <a:solidFill>
                <a:schemeClr val="tx2"/>
              </a:solidFill>
            </a:endParaRPr>
          </a:p>
          <a:p>
            <a:pPr algn="ctr"/>
            <a:r>
              <a:rPr lang="en-GB" altLang="en-US" dirty="0">
                <a:solidFill>
                  <a:schemeClr val="tx2"/>
                </a:solidFill>
              </a:rPr>
              <a:t> “</a:t>
            </a:r>
            <a:r>
              <a:rPr lang="en-GB" altLang="en-US" i="1" dirty="0">
                <a:solidFill>
                  <a:schemeClr val="tx2"/>
                </a:solidFill>
              </a:rPr>
              <a:t>over-attention to mechanics of task and material and to the pursuit of “fun” and an under-attention to the moment-by-moment learning that our practices might or might not lead to</a:t>
            </a:r>
            <a:r>
              <a:rPr lang="en-GB" altLang="en-US" dirty="0">
                <a:solidFill>
                  <a:schemeClr val="tx2"/>
                </a:solidFill>
              </a:rPr>
              <a:t>” </a:t>
            </a:r>
          </a:p>
          <a:p>
            <a:pPr algn="ctr"/>
            <a:endParaRPr lang="en-GB" altLang="en-US" dirty="0">
              <a:solidFill>
                <a:schemeClr val="tx2"/>
              </a:solidFill>
            </a:endParaRPr>
          </a:p>
          <a:p>
            <a:r>
              <a:rPr lang="en-GB" altLang="en-US" dirty="0">
                <a:solidFill>
                  <a:schemeClr val="tx2"/>
                </a:solidFill>
              </a:rPr>
              <a:t>in the </a:t>
            </a:r>
            <a:r>
              <a:rPr lang="en-GB" altLang="en-US" dirty="0" err="1">
                <a:solidFill>
                  <a:schemeClr val="tx2"/>
                </a:solidFill>
              </a:rPr>
              <a:t>YL</a:t>
            </a:r>
            <a:r>
              <a:rPr lang="en-GB" altLang="en-US" dirty="0">
                <a:solidFill>
                  <a:schemeClr val="tx2"/>
                </a:solidFill>
              </a:rPr>
              <a:t> classroom?</a:t>
            </a:r>
          </a:p>
        </p:txBody>
      </p:sp>
      <p:pic>
        <p:nvPicPr>
          <p:cNvPr id="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063766"/>
            <a:ext cx="9144000" cy="79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Content Placeholder 9"/>
          <p:cNvPicPr>
            <a:picLocks noGrp="1" noChangeAspect="1"/>
          </p:cNvPicPr>
          <p:nvPr>
            <p:ph idx="1"/>
          </p:nvPr>
        </p:nvPicPr>
        <p:blipFill>
          <a:blip r:embed="rId5"/>
          <a:stretch>
            <a:fillRect/>
          </a:stretch>
        </p:blipFill>
        <p:spPr>
          <a:xfrm>
            <a:off x="5347834" y="1779353"/>
            <a:ext cx="2968582" cy="2945791"/>
          </a:xfrm>
          <a:prstGeom prst="rect">
            <a:avLst/>
          </a:prstGeom>
        </p:spPr>
      </p:pic>
      <p:sp>
        <p:nvSpPr>
          <p:cNvPr id="2" name="Slide Number Placeholder 1"/>
          <p:cNvSpPr>
            <a:spLocks noGrp="1"/>
          </p:cNvSpPr>
          <p:nvPr>
            <p:ph type="sldNum" sz="quarter" idx="12"/>
          </p:nvPr>
        </p:nvSpPr>
        <p:spPr/>
        <p:txBody>
          <a:bodyPr/>
          <a:lstStyle/>
          <a:p>
            <a:fld id="{AC6F1F15-AF26-4095-970B-C9459DE9D074}" type="slidenum">
              <a:rPr lang="en-GB" smtClean="0"/>
              <a:pPr/>
              <a:t>46</a:t>
            </a:fld>
            <a:endParaRPr lang="en-GB"/>
          </a:p>
        </p:txBody>
      </p:sp>
    </p:spTree>
    <p:extLst>
      <p:ext uri="{BB962C8B-B14F-4D97-AF65-F5344CB8AC3E}">
        <p14:creationId xmlns:p14="http://schemas.microsoft.com/office/powerpoint/2010/main" val="29798466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6"/>
          <p:cNvSpPr txBox="1">
            <a:spLocks noChangeArrowheads="1"/>
          </p:cNvSpPr>
          <p:nvPr/>
        </p:nvSpPr>
        <p:spPr bwMode="auto">
          <a:xfrm>
            <a:off x="685800" y="284018"/>
            <a:ext cx="6705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pPr>
              <a:spcBef>
                <a:spcPct val="50000"/>
              </a:spcBef>
            </a:pPr>
            <a:endParaRPr lang="en-US" dirty="0">
              <a:solidFill>
                <a:srgbClr val="002060"/>
              </a:solidFill>
              <a:latin typeface="FS Rufus" pitchFamily="2" charset="0"/>
            </a:endParaRPr>
          </a:p>
        </p:txBody>
      </p:sp>
      <p:pic>
        <p:nvPicPr>
          <p:cNvPr id="4099" name="Picture 18" descr="I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228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Box 2"/>
          <p:cNvSpPr txBox="1">
            <a:spLocks noChangeArrowheads="1"/>
          </p:cNvSpPr>
          <p:nvPr/>
        </p:nvSpPr>
        <p:spPr bwMode="auto">
          <a:xfrm>
            <a:off x="578380" y="1001332"/>
            <a:ext cx="399362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r>
              <a:rPr lang="en-GB" altLang="en-US" dirty="0">
                <a:solidFill>
                  <a:schemeClr val="tx2"/>
                </a:solidFill>
              </a:rPr>
              <a:t>Is there an</a:t>
            </a:r>
          </a:p>
          <a:p>
            <a:endParaRPr lang="en-GB" altLang="en-US" dirty="0">
              <a:solidFill>
                <a:schemeClr val="tx2"/>
              </a:solidFill>
            </a:endParaRPr>
          </a:p>
          <a:p>
            <a:pPr algn="ctr"/>
            <a:r>
              <a:rPr lang="en-GB" altLang="en-US" dirty="0">
                <a:solidFill>
                  <a:schemeClr val="tx2"/>
                </a:solidFill>
              </a:rPr>
              <a:t> “</a:t>
            </a:r>
            <a:r>
              <a:rPr lang="en-GB" altLang="en-US" i="1" dirty="0">
                <a:solidFill>
                  <a:schemeClr val="tx2"/>
                </a:solidFill>
              </a:rPr>
              <a:t>over-attention to mechanics of task and material and to the pursuit of “fun” and an under-attention to the moment-by-moment learning that our practices might or might not lead to</a:t>
            </a:r>
            <a:r>
              <a:rPr lang="en-GB" altLang="en-US" dirty="0">
                <a:solidFill>
                  <a:schemeClr val="tx2"/>
                </a:solidFill>
              </a:rPr>
              <a:t>” </a:t>
            </a:r>
          </a:p>
          <a:p>
            <a:pPr algn="ctr"/>
            <a:endParaRPr lang="en-GB" altLang="en-US" dirty="0">
              <a:solidFill>
                <a:schemeClr val="tx2"/>
              </a:solidFill>
            </a:endParaRPr>
          </a:p>
          <a:p>
            <a:r>
              <a:rPr lang="en-GB" altLang="en-US" dirty="0">
                <a:solidFill>
                  <a:schemeClr val="tx2"/>
                </a:solidFill>
              </a:rPr>
              <a:t>in the </a:t>
            </a:r>
            <a:r>
              <a:rPr lang="en-GB" altLang="en-US" dirty="0" err="1">
                <a:solidFill>
                  <a:schemeClr val="tx2"/>
                </a:solidFill>
              </a:rPr>
              <a:t>YL</a:t>
            </a:r>
            <a:r>
              <a:rPr lang="en-GB" altLang="en-US" dirty="0">
                <a:solidFill>
                  <a:schemeClr val="tx2"/>
                </a:solidFill>
              </a:rPr>
              <a:t> classroom?</a:t>
            </a:r>
          </a:p>
          <a:p>
            <a:pPr lvl="0" algn="r"/>
            <a:r>
              <a:rPr lang="en-GB" altLang="en-US" sz="1000" i="1" dirty="0">
                <a:solidFill>
                  <a:srgbClr val="1F497D"/>
                </a:solidFill>
                <a:latin typeface="Calibri"/>
                <a:ea typeface="+mn-ea"/>
              </a:rPr>
              <a:t>Taken from Scrivener and Underhill, 2012</a:t>
            </a:r>
            <a:endParaRPr lang="en-US" altLang="en-US" sz="1000" i="1" dirty="0">
              <a:solidFill>
                <a:srgbClr val="1F497D"/>
              </a:solidFill>
              <a:latin typeface="Calibri"/>
              <a:ea typeface="+mn-ea"/>
            </a:endParaRPr>
          </a:p>
          <a:p>
            <a:endParaRPr lang="en-GB" altLang="en-US" dirty="0">
              <a:solidFill>
                <a:schemeClr val="tx2"/>
              </a:solidFill>
            </a:endParaRPr>
          </a:p>
        </p:txBody>
      </p:sp>
      <p:pic>
        <p:nvPicPr>
          <p:cNvPr id="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063766"/>
            <a:ext cx="9144000" cy="79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Content Placeholder 9"/>
          <p:cNvPicPr>
            <a:picLocks noGrp="1" noChangeAspect="1"/>
          </p:cNvPicPr>
          <p:nvPr>
            <p:ph idx="1"/>
          </p:nvPr>
        </p:nvPicPr>
        <p:blipFill>
          <a:blip r:embed="rId5"/>
          <a:stretch>
            <a:fillRect/>
          </a:stretch>
        </p:blipFill>
        <p:spPr>
          <a:xfrm>
            <a:off x="5194443" y="1844824"/>
            <a:ext cx="3047735" cy="3024336"/>
          </a:xfrm>
          <a:prstGeom prst="rect">
            <a:avLst/>
          </a:prstGeom>
        </p:spPr>
      </p:pic>
      <p:sp>
        <p:nvSpPr>
          <p:cNvPr id="2" name="Slide Number Placeholder 1"/>
          <p:cNvSpPr>
            <a:spLocks noGrp="1"/>
          </p:cNvSpPr>
          <p:nvPr>
            <p:ph type="sldNum" sz="quarter" idx="12"/>
          </p:nvPr>
        </p:nvSpPr>
        <p:spPr/>
        <p:txBody>
          <a:bodyPr/>
          <a:lstStyle/>
          <a:p>
            <a:fld id="{AC6F1F15-AF26-4095-970B-C9459DE9D074}" type="slidenum">
              <a:rPr lang="en-GB" smtClean="0"/>
              <a:pPr/>
              <a:t>47</a:t>
            </a:fld>
            <a:endParaRPr lang="en-GB"/>
          </a:p>
        </p:txBody>
      </p:sp>
    </p:spTree>
    <p:extLst>
      <p:ext uri="{BB962C8B-B14F-4D97-AF65-F5344CB8AC3E}">
        <p14:creationId xmlns:p14="http://schemas.microsoft.com/office/powerpoint/2010/main" val="39903126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6"/>
          <p:cNvSpPr txBox="1">
            <a:spLocks noChangeArrowheads="1"/>
          </p:cNvSpPr>
          <p:nvPr/>
        </p:nvSpPr>
        <p:spPr bwMode="auto">
          <a:xfrm>
            <a:off x="685800" y="263236"/>
            <a:ext cx="6705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pPr>
              <a:spcBef>
                <a:spcPct val="50000"/>
              </a:spcBef>
            </a:pPr>
            <a:endParaRPr lang="en-US" dirty="0">
              <a:solidFill>
                <a:srgbClr val="002060"/>
              </a:solidFill>
              <a:latin typeface="FS Rufus" pitchFamily="2" charset="0"/>
            </a:endParaRPr>
          </a:p>
        </p:txBody>
      </p:sp>
      <p:pic>
        <p:nvPicPr>
          <p:cNvPr id="4099" name="Picture 18" descr="I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228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Box 2"/>
          <p:cNvSpPr txBox="1">
            <a:spLocks noChangeArrowheads="1"/>
          </p:cNvSpPr>
          <p:nvPr/>
        </p:nvSpPr>
        <p:spPr bwMode="auto">
          <a:xfrm>
            <a:off x="769938" y="990603"/>
            <a:ext cx="747447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pPr>
              <a:buFont typeface="Arial" pitchFamily="34" charset="0"/>
              <a:buChar char="•"/>
            </a:pPr>
            <a:endParaRPr lang="en-US" sz="3200" dirty="0">
              <a:solidFill>
                <a:schemeClr val="accent1">
                  <a:lumMod val="75000"/>
                </a:schemeClr>
              </a:solidFill>
              <a:latin typeface="Arial MT" pitchFamily="84" charset="0"/>
            </a:endParaRPr>
          </a:p>
          <a:p>
            <a:endParaRPr lang="en-GB" dirty="0"/>
          </a:p>
        </p:txBody>
      </p:sp>
      <p:pic>
        <p:nvPicPr>
          <p:cNvPr id="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063766"/>
            <a:ext cx="9144000" cy="79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p:nvPr/>
        </p:nvPicPr>
        <p:blipFill>
          <a:blip r:embed="rId5" cstate="print"/>
          <a:srcRect/>
          <a:stretch>
            <a:fillRect/>
          </a:stretch>
        </p:blipFill>
        <p:spPr bwMode="auto">
          <a:xfrm>
            <a:off x="7596336" y="2348879"/>
            <a:ext cx="1547664" cy="3119667"/>
          </a:xfrm>
          <a:prstGeom prst="rect">
            <a:avLst/>
          </a:prstGeom>
          <a:noFill/>
          <a:ln w="9525">
            <a:noFill/>
            <a:miter lim="800000"/>
            <a:headEnd/>
            <a:tailEnd/>
          </a:ln>
        </p:spPr>
      </p:pic>
      <p:sp>
        <p:nvSpPr>
          <p:cNvPr id="11" name="Rectangle 10"/>
          <p:cNvSpPr/>
          <p:nvPr/>
        </p:nvSpPr>
        <p:spPr>
          <a:xfrm>
            <a:off x="210072" y="1149231"/>
            <a:ext cx="3234222" cy="5262979"/>
          </a:xfrm>
          <a:prstGeom prst="rect">
            <a:avLst/>
          </a:prstGeom>
        </p:spPr>
        <p:txBody>
          <a:bodyPr wrap="square">
            <a:spAutoFit/>
          </a:bodyPr>
          <a:lstStyle/>
          <a:p>
            <a:pPr marL="514350" indent="-514350">
              <a:lnSpc>
                <a:spcPct val="200000"/>
              </a:lnSpc>
              <a:buFont typeface="+mj-lt"/>
              <a:buAutoNum type="arabicPeriod"/>
            </a:pPr>
            <a:r>
              <a:rPr lang="en-GB" sz="2800" b="1" dirty="0">
                <a:solidFill>
                  <a:srgbClr val="002060"/>
                </a:solidFill>
              </a:rPr>
              <a:t>Guided Imagery </a:t>
            </a:r>
          </a:p>
          <a:p>
            <a:pPr marL="514350" indent="-514350">
              <a:lnSpc>
                <a:spcPct val="200000"/>
              </a:lnSpc>
              <a:buFont typeface="+mj-lt"/>
              <a:buAutoNum type="arabicPeriod"/>
            </a:pPr>
            <a:r>
              <a:rPr lang="en-GB" sz="2800" b="1" dirty="0">
                <a:solidFill>
                  <a:srgbClr val="002060"/>
                </a:solidFill>
              </a:rPr>
              <a:t>Mad Libs</a:t>
            </a:r>
          </a:p>
          <a:p>
            <a:pPr marL="514350" indent="-514350">
              <a:lnSpc>
                <a:spcPct val="200000"/>
              </a:lnSpc>
              <a:buFont typeface="+mj-lt"/>
              <a:buAutoNum type="arabicPeriod"/>
            </a:pPr>
            <a:r>
              <a:rPr lang="en-GB" sz="2800" b="1" dirty="0" err="1">
                <a:solidFill>
                  <a:srgbClr val="002060"/>
                </a:solidFill>
              </a:rPr>
              <a:t>TPR</a:t>
            </a:r>
            <a:r>
              <a:rPr lang="en-GB" sz="2800" b="1" dirty="0">
                <a:solidFill>
                  <a:srgbClr val="002060"/>
                </a:solidFill>
              </a:rPr>
              <a:t> Story</a:t>
            </a:r>
          </a:p>
          <a:p>
            <a:pPr marL="514350" indent="-514350">
              <a:lnSpc>
                <a:spcPct val="200000"/>
              </a:lnSpc>
              <a:buFont typeface="+mj-lt"/>
              <a:buAutoNum type="arabicPeriod"/>
            </a:pPr>
            <a:r>
              <a:rPr lang="en-GB" sz="2800" b="1" dirty="0">
                <a:solidFill>
                  <a:srgbClr val="002060"/>
                </a:solidFill>
              </a:rPr>
              <a:t>Picture Dictation</a:t>
            </a:r>
          </a:p>
          <a:p>
            <a:pPr marL="514350" indent="-514350">
              <a:lnSpc>
                <a:spcPct val="200000"/>
              </a:lnSpc>
              <a:buFont typeface="+mj-lt"/>
              <a:buAutoNum type="arabicPeriod"/>
            </a:pPr>
            <a:r>
              <a:rPr lang="en-GB" sz="2800" b="1" dirty="0">
                <a:solidFill>
                  <a:srgbClr val="002060"/>
                </a:solidFill>
              </a:rPr>
              <a:t>Your own </a:t>
            </a:r>
          </a:p>
          <a:p>
            <a:pPr algn="ctr"/>
            <a:endParaRPr lang="en-GB" sz="2800" b="1" dirty="0">
              <a:solidFill>
                <a:srgbClr val="0070C0"/>
              </a:solidFill>
            </a:endParaRPr>
          </a:p>
          <a:p>
            <a:pPr algn="ctr"/>
            <a:r>
              <a:rPr lang="en-GB" sz="2800" b="1" dirty="0">
                <a:solidFill>
                  <a:srgbClr val="0070C0"/>
                </a:solidFill>
              </a:rPr>
              <a:t> </a:t>
            </a:r>
          </a:p>
        </p:txBody>
      </p:sp>
      <p:sp>
        <p:nvSpPr>
          <p:cNvPr id="2" name="Rounded Rectangular Callout 1"/>
          <p:cNvSpPr/>
          <p:nvPr/>
        </p:nvSpPr>
        <p:spPr>
          <a:xfrm>
            <a:off x="3444294" y="1149231"/>
            <a:ext cx="3944021" cy="4749242"/>
          </a:xfrm>
          <a:prstGeom prst="wedgeRoundRectCallout">
            <a:avLst>
              <a:gd name="adj1" fmla="val 60209"/>
              <a:gd name="adj2" fmla="val -5656"/>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solidFill>
                <a:srgbClr val="002060"/>
              </a:solidFill>
            </a:endParaRPr>
          </a:p>
          <a:p>
            <a:pPr algn="ctr"/>
            <a:endParaRPr lang="en-GB" dirty="0">
              <a:solidFill>
                <a:srgbClr val="002060"/>
              </a:solidFill>
            </a:endParaRPr>
          </a:p>
          <a:p>
            <a:pPr algn="ctr"/>
            <a:r>
              <a:rPr lang="en-GB" dirty="0">
                <a:solidFill>
                  <a:srgbClr val="002060"/>
                </a:solidFill>
              </a:rPr>
              <a:t>What do the learners need to know/ be able to do?</a:t>
            </a:r>
          </a:p>
          <a:p>
            <a:pPr algn="ctr"/>
            <a:endParaRPr lang="en-GB" dirty="0">
              <a:solidFill>
                <a:srgbClr val="002060"/>
              </a:solidFill>
            </a:endParaRPr>
          </a:p>
          <a:p>
            <a:pPr algn="ctr"/>
            <a:r>
              <a:rPr lang="en-GB" dirty="0">
                <a:solidFill>
                  <a:srgbClr val="002060"/>
                </a:solidFill>
              </a:rPr>
              <a:t>Are they sufficiently challenged? Are they capable of more?</a:t>
            </a:r>
          </a:p>
          <a:p>
            <a:pPr algn="ctr"/>
            <a:endParaRPr lang="en-GB" dirty="0">
              <a:solidFill>
                <a:srgbClr val="002060"/>
              </a:solidFill>
            </a:endParaRPr>
          </a:p>
          <a:p>
            <a:pPr lvl="0" algn="ctr" eaLnBrk="0" fontAlgn="base" hangingPunct="0">
              <a:spcAft>
                <a:spcPts val="0"/>
              </a:spcAft>
              <a:tabLst>
                <a:tab pos="457200" algn="l"/>
              </a:tabLst>
            </a:pPr>
            <a:r>
              <a:rPr lang="en-GB" dirty="0">
                <a:solidFill>
                  <a:srgbClr val="002060"/>
                </a:solidFill>
                <a:ea typeface="MS PGothic" panose="020B0600070205080204" pitchFamily="34" charset="-128"/>
                <a:cs typeface="Times New Roman" panose="02020603050405020304" pitchFamily="18" charset="0"/>
              </a:rPr>
              <a:t>How can we stop “covering material” and start focusing on the potential for deep learning?</a:t>
            </a:r>
          </a:p>
          <a:p>
            <a:pPr lvl="0" algn="ctr" eaLnBrk="0" fontAlgn="base" hangingPunct="0">
              <a:spcAft>
                <a:spcPts val="0"/>
              </a:spcAft>
              <a:tabLst>
                <a:tab pos="457200" algn="l"/>
              </a:tabLst>
            </a:pPr>
            <a:endParaRPr lang="en-GB" dirty="0">
              <a:solidFill>
                <a:srgbClr val="002060"/>
              </a:solidFill>
              <a:ea typeface="Times New Roman" panose="02020603050405020304" pitchFamily="18" charset="0"/>
              <a:cs typeface="Times New Roman" panose="02020603050405020304" pitchFamily="18" charset="0"/>
            </a:endParaRPr>
          </a:p>
          <a:p>
            <a:pPr lvl="0" algn="ctr" eaLnBrk="0" fontAlgn="base" hangingPunct="0">
              <a:spcAft>
                <a:spcPts val="0"/>
              </a:spcAft>
              <a:tabLst>
                <a:tab pos="457200" algn="l"/>
              </a:tabLst>
            </a:pPr>
            <a:r>
              <a:rPr lang="en-GB" dirty="0">
                <a:solidFill>
                  <a:srgbClr val="002060"/>
                </a:solidFill>
                <a:ea typeface="MS PGothic" panose="020B0600070205080204" pitchFamily="34" charset="-128"/>
                <a:cs typeface="Times New Roman" panose="02020603050405020304" pitchFamily="18" charset="0"/>
              </a:rPr>
              <a:t>What small tweaks and adjustments can we make to shift the whole focus of our teaching towards getting that engine of learning going?</a:t>
            </a:r>
          </a:p>
          <a:p>
            <a:pPr algn="ctr"/>
            <a:endParaRPr lang="en-GB" dirty="0">
              <a:solidFill>
                <a:srgbClr val="002060"/>
              </a:solidFill>
            </a:endParaRPr>
          </a:p>
          <a:p>
            <a:pPr algn="ctr"/>
            <a:endParaRPr lang="en-GB" dirty="0">
              <a:solidFill>
                <a:srgbClr val="002060"/>
              </a:solidFill>
            </a:endParaRPr>
          </a:p>
        </p:txBody>
      </p:sp>
      <p:sp>
        <p:nvSpPr>
          <p:cNvPr id="3" name="Slide Number Placeholder 2"/>
          <p:cNvSpPr>
            <a:spLocks noGrp="1"/>
          </p:cNvSpPr>
          <p:nvPr>
            <p:ph type="sldNum" sz="quarter" idx="12"/>
          </p:nvPr>
        </p:nvSpPr>
        <p:spPr/>
        <p:txBody>
          <a:bodyPr/>
          <a:lstStyle/>
          <a:p>
            <a:fld id="{AC6F1F15-AF26-4095-970B-C9459DE9D074}" type="slidenum">
              <a:rPr lang="en-GB" smtClean="0"/>
              <a:pPr/>
              <a:t>48</a:t>
            </a:fld>
            <a:endParaRPr lang="en-GB"/>
          </a:p>
        </p:txBody>
      </p:sp>
    </p:spTree>
    <p:extLst>
      <p:ext uri="{BB962C8B-B14F-4D97-AF65-F5344CB8AC3E}">
        <p14:creationId xmlns:p14="http://schemas.microsoft.com/office/powerpoint/2010/main" val="32294086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6"/>
          <p:cNvSpPr txBox="1">
            <a:spLocks noChangeArrowheads="1"/>
          </p:cNvSpPr>
          <p:nvPr/>
        </p:nvSpPr>
        <p:spPr bwMode="auto">
          <a:xfrm>
            <a:off x="685800" y="284018"/>
            <a:ext cx="6705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pPr>
              <a:spcBef>
                <a:spcPct val="50000"/>
              </a:spcBef>
            </a:pPr>
            <a:r>
              <a:rPr lang="en-US" dirty="0">
                <a:solidFill>
                  <a:srgbClr val="002469"/>
                </a:solidFill>
                <a:latin typeface="FS Rufus" pitchFamily="2" charset="0"/>
              </a:rPr>
              <a:t>How do we get learning happening?</a:t>
            </a:r>
            <a:endParaRPr lang="en-US" dirty="0">
              <a:solidFill>
                <a:srgbClr val="002060"/>
              </a:solidFill>
              <a:latin typeface="FS Rufus" pitchFamily="2" charset="0"/>
            </a:endParaRPr>
          </a:p>
        </p:txBody>
      </p:sp>
      <p:pic>
        <p:nvPicPr>
          <p:cNvPr id="4099" name="Picture 18" descr="I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228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20" descr="i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381000"/>
            <a:ext cx="2143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Box 2"/>
          <p:cNvSpPr txBox="1">
            <a:spLocks noChangeArrowheads="1"/>
          </p:cNvSpPr>
          <p:nvPr/>
        </p:nvSpPr>
        <p:spPr bwMode="auto">
          <a:xfrm>
            <a:off x="769938" y="990603"/>
            <a:ext cx="747447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pPr>
              <a:buFont typeface="Arial" pitchFamily="34" charset="0"/>
              <a:buChar char="•"/>
            </a:pPr>
            <a:endParaRPr lang="en-US" sz="3200" dirty="0">
              <a:solidFill>
                <a:schemeClr val="accent1">
                  <a:lumMod val="75000"/>
                </a:schemeClr>
              </a:solidFill>
              <a:latin typeface="Arial MT" pitchFamily="84" charset="0"/>
            </a:endParaRPr>
          </a:p>
          <a:p>
            <a:endParaRPr lang="en-GB" dirty="0"/>
          </a:p>
        </p:txBody>
      </p:sp>
      <p:pic>
        <p:nvPicPr>
          <p:cNvPr id="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063766"/>
            <a:ext cx="9144000" cy="79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AC6F1F15-AF26-4095-970B-C9459DE9D074}" type="slidenum">
              <a:rPr lang="en-GB" smtClean="0"/>
              <a:pPr/>
              <a:t>49</a:t>
            </a:fld>
            <a:endParaRPr lang="en-GB"/>
          </a:p>
        </p:txBody>
      </p:sp>
      <mc:AlternateContent xmlns:mc="http://schemas.openxmlformats.org/markup-compatibility/2006" xmlns:a14="http://schemas.microsoft.com/office/drawing/2010/main">
        <mc:Choice Requires="a14">
          <p:sp>
            <p:nvSpPr>
              <p:cNvPr id="4" name="TextBox 3"/>
              <p:cNvSpPr txBox="1"/>
              <p:nvPr/>
            </p:nvSpPr>
            <p:spPr>
              <a:xfrm>
                <a:off x="723900" y="2266118"/>
                <a:ext cx="7696200" cy="18489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pt-BR" sz="4400" b="1" i="1" smtClean="0">
                              <a:solidFill>
                                <a:srgbClr val="0070C0"/>
                              </a:solidFill>
                              <a:latin typeface="Cambria Math" panose="02040503050406030204" pitchFamily="18" charset="0"/>
                            </a:rPr>
                          </m:ctrlPr>
                        </m:sSupPr>
                        <m:e>
                          <m:d>
                            <m:dPr>
                              <m:ctrlPr>
                                <a:rPr lang="pt-BR" sz="4400" b="1" i="1" smtClean="0">
                                  <a:solidFill>
                                    <a:srgbClr val="0070C0"/>
                                  </a:solidFill>
                                  <a:latin typeface="Cambria Math" panose="02040503050406030204" pitchFamily="18" charset="0"/>
                                </a:rPr>
                              </m:ctrlPr>
                            </m:dPr>
                            <m:e>
                              <m:r>
                                <a:rPr lang="pt-BR" sz="4400" b="1" i="1" smtClean="0">
                                  <a:solidFill>
                                    <a:srgbClr val="0070C0"/>
                                  </a:solidFill>
                                  <a:latin typeface="Cambria Math" panose="02040503050406030204" pitchFamily="18" charset="0"/>
                                </a:rPr>
                                <m:t>𝒙</m:t>
                              </m:r>
                              <m:r>
                                <a:rPr lang="pt-BR" sz="4400" b="1" i="1" smtClean="0">
                                  <a:solidFill>
                                    <a:srgbClr val="0070C0"/>
                                  </a:solidFill>
                                  <a:latin typeface="Cambria Math" panose="02040503050406030204" pitchFamily="18" charset="0"/>
                                </a:rPr>
                                <m:t>+</m:t>
                              </m:r>
                              <m:r>
                                <a:rPr lang="pt-BR" sz="4400" b="1" i="1" smtClean="0">
                                  <a:solidFill>
                                    <a:srgbClr val="0070C0"/>
                                  </a:solidFill>
                                  <a:latin typeface="Cambria Math" panose="02040503050406030204" pitchFamily="18" charset="0"/>
                                </a:rPr>
                                <m:t>𝒂</m:t>
                              </m:r>
                            </m:e>
                          </m:d>
                        </m:e>
                        <m:sup>
                          <m:r>
                            <a:rPr lang="pt-BR" sz="4400" b="1" i="1" smtClean="0">
                              <a:solidFill>
                                <a:srgbClr val="0070C0"/>
                              </a:solidFill>
                              <a:latin typeface="Cambria Math" panose="02040503050406030204" pitchFamily="18" charset="0"/>
                            </a:rPr>
                            <m:t>𝒏</m:t>
                          </m:r>
                        </m:sup>
                      </m:sSup>
                      <m:r>
                        <a:rPr lang="pt-BR" sz="4400" b="1" i="1" smtClean="0">
                          <a:solidFill>
                            <a:srgbClr val="0070C0"/>
                          </a:solidFill>
                          <a:latin typeface="Cambria Math" panose="02040503050406030204" pitchFamily="18" charset="0"/>
                        </a:rPr>
                        <m:t>=</m:t>
                      </m:r>
                      <m:nary>
                        <m:naryPr>
                          <m:chr m:val="∑"/>
                          <m:ctrlPr>
                            <a:rPr lang="pt-BR" sz="4400" b="1" i="1" smtClean="0">
                              <a:solidFill>
                                <a:srgbClr val="0070C0"/>
                              </a:solidFill>
                              <a:latin typeface="Cambria Math" panose="02040503050406030204" pitchFamily="18" charset="0"/>
                            </a:rPr>
                          </m:ctrlPr>
                        </m:naryPr>
                        <m:sub>
                          <m:r>
                            <a:rPr lang="pt-BR" sz="4400" b="1" i="1" smtClean="0">
                              <a:solidFill>
                                <a:srgbClr val="0070C0"/>
                              </a:solidFill>
                              <a:latin typeface="Cambria Math" panose="02040503050406030204" pitchFamily="18" charset="0"/>
                            </a:rPr>
                            <m:t>𝒌</m:t>
                          </m:r>
                          <m:r>
                            <a:rPr lang="pt-BR" sz="4400" b="1" i="1" smtClean="0">
                              <a:solidFill>
                                <a:srgbClr val="0070C0"/>
                              </a:solidFill>
                              <a:latin typeface="Cambria Math" panose="02040503050406030204" pitchFamily="18" charset="0"/>
                            </a:rPr>
                            <m:t>=</m:t>
                          </m:r>
                          <m:r>
                            <a:rPr lang="pt-BR" sz="4400" b="1" i="1" smtClean="0">
                              <a:solidFill>
                                <a:srgbClr val="0070C0"/>
                              </a:solidFill>
                              <a:latin typeface="Cambria Math" panose="02040503050406030204" pitchFamily="18" charset="0"/>
                            </a:rPr>
                            <m:t>𝟎</m:t>
                          </m:r>
                        </m:sub>
                        <m:sup>
                          <m:r>
                            <a:rPr lang="pt-BR" sz="4400" b="1" i="1" smtClean="0">
                              <a:solidFill>
                                <a:srgbClr val="0070C0"/>
                              </a:solidFill>
                              <a:latin typeface="Cambria Math" panose="02040503050406030204" pitchFamily="18" charset="0"/>
                            </a:rPr>
                            <m:t>𝒏</m:t>
                          </m:r>
                        </m:sup>
                        <m:e>
                          <m:d>
                            <m:dPr>
                              <m:ctrlPr>
                                <a:rPr lang="pt-BR" sz="4400" b="1" i="1" smtClean="0">
                                  <a:solidFill>
                                    <a:srgbClr val="0070C0"/>
                                  </a:solidFill>
                                  <a:latin typeface="Cambria Math" panose="02040503050406030204" pitchFamily="18" charset="0"/>
                                </a:rPr>
                              </m:ctrlPr>
                            </m:dPr>
                            <m:e>
                              <m:f>
                                <m:fPr>
                                  <m:type m:val="noBar"/>
                                  <m:ctrlPr>
                                    <a:rPr lang="pt-BR" sz="4400" b="1" i="1" smtClean="0">
                                      <a:solidFill>
                                        <a:srgbClr val="0070C0"/>
                                      </a:solidFill>
                                      <a:latin typeface="Cambria Math" panose="02040503050406030204" pitchFamily="18" charset="0"/>
                                    </a:rPr>
                                  </m:ctrlPr>
                                </m:fPr>
                                <m:num>
                                  <m:r>
                                    <a:rPr lang="pt-BR" sz="4400" b="1" i="1" smtClean="0">
                                      <a:solidFill>
                                        <a:srgbClr val="0070C0"/>
                                      </a:solidFill>
                                      <a:latin typeface="Cambria Math" panose="02040503050406030204" pitchFamily="18" charset="0"/>
                                    </a:rPr>
                                    <m:t>𝒏</m:t>
                                  </m:r>
                                </m:num>
                                <m:den>
                                  <m:r>
                                    <a:rPr lang="pt-BR" sz="4400" b="1" i="1" smtClean="0">
                                      <a:solidFill>
                                        <a:srgbClr val="0070C0"/>
                                      </a:solidFill>
                                      <a:latin typeface="Cambria Math" panose="02040503050406030204" pitchFamily="18" charset="0"/>
                                    </a:rPr>
                                    <m:t>𝒌</m:t>
                                  </m:r>
                                </m:den>
                              </m:f>
                            </m:e>
                          </m:d>
                          <m:sSup>
                            <m:sSupPr>
                              <m:ctrlPr>
                                <a:rPr lang="pt-BR" sz="4400" b="1" i="1" smtClean="0">
                                  <a:solidFill>
                                    <a:srgbClr val="0070C0"/>
                                  </a:solidFill>
                                  <a:latin typeface="Cambria Math" panose="02040503050406030204" pitchFamily="18" charset="0"/>
                                </a:rPr>
                              </m:ctrlPr>
                            </m:sSupPr>
                            <m:e>
                              <m:r>
                                <a:rPr lang="pt-BR" sz="4400" b="1" i="1" smtClean="0">
                                  <a:solidFill>
                                    <a:srgbClr val="0070C0"/>
                                  </a:solidFill>
                                  <a:latin typeface="Cambria Math" panose="02040503050406030204" pitchFamily="18" charset="0"/>
                                </a:rPr>
                                <m:t>𝒙</m:t>
                              </m:r>
                            </m:e>
                            <m:sup>
                              <m:r>
                                <a:rPr lang="pt-BR" sz="4400" b="1" i="1" smtClean="0">
                                  <a:solidFill>
                                    <a:srgbClr val="0070C0"/>
                                  </a:solidFill>
                                  <a:latin typeface="Cambria Math" panose="02040503050406030204" pitchFamily="18" charset="0"/>
                                </a:rPr>
                                <m:t>𝒌</m:t>
                              </m:r>
                            </m:sup>
                          </m:sSup>
                          <m:sSup>
                            <m:sSupPr>
                              <m:ctrlPr>
                                <a:rPr lang="pt-BR" sz="4400" b="1" i="1" smtClean="0">
                                  <a:solidFill>
                                    <a:srgbClr val="0070C0"/>
                                  </a:solidFill>
                                  <a:latin typeface="Cambria Math" panose="02040503050406030204" pitchFamily="18" charset="0"/>
                                </a:rPr>
                              </m:ctrlPr>
                            </m:sSupPr>
                            <m:e>
                              <m:r>
                                <a:rPr lang="pt-BR" sz="4400" b="1" i="1" smtClean="0">
                                  <a:solidFill>
                                    <a:srgbClr val="0070C0"/>
                                  </a:solidFill>
                                  <a:latin typeface="Cambria Math" panose="02040503050406030204" pitchFamily="18" charset="0"/>
                                </a:rPr>
                                <m:t>𝒂</m:t>
                              </m:r>
                            </m:e>
                            <m:sup>
                              <m:r>
                                <a:rPr lang="pt-BR" sz="4400" b="1" i="1" smtClean="0">
                                  <a:solidFill>
                                    <a:srgbClr val="0070C0"/>
                                  </a:solidFill>
                                  <a:latin typeface="Cambria Math" panose="02040503050406030204" pitchFamily="18" charset="0"/>
                                </a:rPr>
                                <m:t>𝒏</m:t>
                              </m:r>
                              <m:r>
                                <a:rPr lang="pt-BR" sz="4400" b="1" i="1" smtClean="0">
                                  <a:solidFill>
                                    <a:srgbClr val="0070C0"/>
                                  </a:solidFill>
                                  <a:latin typeface="Cambria Math" panose="02040503050406030204" pitchFamily="18" charset="0"/>
                                </a:rPr>
                                <m:t>−</m:t>
                              </m:r>
                              <m:r>
                                <a:rPr lang="pt-BR" sz="4400" b="1" i="1" smtClean="0">
                                  <a:solidFill>
                                    <a:srgbClr val="0070C0"/>
                                  </a:solidFill>
                                  <a:latin typeface="Cambria Math" panose="02040503050406030204" pitchFamily="18" charset="0"/>
                                </a:rPr>
                                <m:t>𝒌</m:t>
                              </m:r>
                            </m:sup>
                          </m:sSup>
                        </m:e>
                      </m:nary>
                    </m:oMath>
                  </m:oMathPara>
                </a14:m>
                <a:endParaRPr lang="en-GB" sz="4400" b="1" dirty="0"/>
              </a:p>
            </p:txBody>
          </p:sp>
        </mc:Choice>
        <mc:Fallback xmlns="">
          <p:sp>
            <p:nvSpPr>
              <p:cNvPr id="4" name="TextBox 3"/>
              <p:cNvSpPr txBox="1">
                <a:spLocks noRot="1" noChangeAspect="1" noMove="1" noResize="1" noEditPoints="1" noAdjustHandles="1" noChangeArrowheads="1" noChangeShapeType="1" noTextEdit="1"/>
              </p:cNvSpPr>
              <p:nvPr/>
            </p:nvSpPr>
            <p:spPr>
              <a:xfrm>
                <a:off x="723900" y="2266118"/>
                <a:ext cx="7696200" cy="1848968"/>
              </a:xfrm>
              <a:prstGeom prst="rect">
                <a:avLst/>
              </a:prstGeom>
              <a:blipFill>
                <a:blip r:embed="rId6"/>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006101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6"/>
          <p:cNvSpPr txBox="1">
            <a:spLocks noChangeArrowheads="1"/>
          </p:cNvSpPr>
          <p:nvPr/>
        </p:nvSpPr>
        <p:spPr bwMode="auto">
          <a:xfrm>
            <a:off x="685800" y="263236"/>
            <a:ext cx="6705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pPr>
              <a:spcBef>
                <a:spcPct val="50000"/>
              </a:spcBef>
            </a:pPr>
            <a:r>
              <a:rPr lang="en-US" dirty="0">
                <a:solidFill>
                  <a:srgbClr val="002469"/>
                </a:solidFill>
                <a:latin typeface="FS Rufus" pitchFamily="2" charset="0"/>
              </a:rPr>
              <a:t>Activity 1: Guided Imagery</a:t>
            </a:r>
            <a:endParaRPr lang="en-US" dirty="0">
              <a:solidFill>
                <a:srgbClr val="002060"/>
              </a:solidFill>
              <a:latin typeface="FS Rufus" pitchFamily="2" charset="0"/>
            </a:endParaRPr>
          </a:p>
        </p:txBody>
      </p:sp>
      <p:pic>
        <p:nvPicPr>
          <p:cNvPr id="4100" name="Picture 20" descr="i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81000"/>
            <a:ext cx="2143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063766"/>
            <a:ext cx="9144000" cy="79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p:nvPr/>
        </p:nvPicPr>
        <p:blipFill>
          <a:blip r:embed="rId5" cstate="print"/>
          <a:srcRect/>
          <a:stretch>
            <a:fillRect/>
          </a:stretch>
        </p:blipFill>
        <p:spPr bwMode="auto">
          <a:xfrm>
            <a:off x="251520" y="2195208"/>
            <a:ext cx="1768408" cy="3698951"/>
          </a:xfrm>
          <a:prstGeom prst="rect">
            <a:avLst/>
          </a:prstGeom>
          <a:noFill/>
          <a:ln w="9525">
            <a:noFill/>
            <a:miter lim="800000"/>
            <a:headEnd/>
            <a:tailEnd/>
          </a:ln>
        </p:spPr>
      </p:pic>
      <p:sp>
        <p:nvSpPr>
          <p:cNvPr id="3" name="Rounded Rectangular Callout 2"/>
          <p:cNvSpPr/>
          <p:nvPr/>
        </p:nvSpPr>
        <p:spPr>
          <a:xfrm>
            <a:off x="2458256" y="983206"/>
            <a:ext cx="6308911" cy="5046280"/>
          </a:xfrm>
          <a:prstGeom prst="wedgeRoundRectCallout">
            <a:avLst>
              <a:gd name="adj1" fmla="val -60022"/>
              <a:gd name="adj2" fmla="val -7793"/>
              <a:gd name="adj3" fmla="val 16667"/>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 name="Slide Number Placeholder 1"/>
          <p:cNvSpPr>
            <a:spLocks noGrp="1"/>
          </p:cNvSpPr>
          <p:nvPr>
            <p:ph type="sldNum" sz="quarter" idx="12"/>
          </p:nvPr>
        </p:nvSpPr>
        <p:spPr/>
        <p:txBody>
          <a:bodyPr/>
          <a:lstStyle/>
          <a:p>
            <a:fld id="{AC6F1F15-AF26-4095-970B-C9459DE9D074}" type="slidenum">
              <a:rPr lang="en-GB" smtClean="0"/>
              <a:pPr/>
              <a:t>5</a:t>
            </a:fld>
            <a:endParaRPr lang="en-GB"/>
          </a:p>
        </p:txBody>
      </p:sp>
      <p:pic>
        <p:nvPicPr>
          <p:cNvPr id="12" name="Picture 18" descr="I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53400" y="169607"/>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458256" y="1086523"/>
            <a:ext cx="6102424" cy="4770537"/>
          </a:xfrm>
          <a:prstGeom prst="rect">
            <a:avLst/>
          </a:prstGeom>
        </p:spPr>
        <p:txBody>
          <a:bodyPr wrap="square">
            <a:spAutoFit/>
          </a:bodyPr>
          <a:lstStyle/>
          <a:p>
            <a:pPr algn="ctr"/>
            <a:r>
              <a:rPr lang="en-GB" sz="2800" b="1" dirty="0">
                <a:solidFill>
                  <a:srgbClr val="0070C0"/>
                </a:solidFill>
              </a:rPr>
              <a:t>Guided Imagery is great for YL!!</a:t>
            </a:r>
          </a:p>
          <a:p>
            <a:pPr algn="ctr"/>
            <a:endParaRPr lang="en-GB" sz="1200" b="1" dirty="0">
              <a:solidFill>
                <a:srgbClr val="0070C0"/>
              </a:solidFill>
            </a:endParaRPr>
          </a:p>
          <a:p>
            <a:pPr algn="ctr"/>
            <a:r>
              <a:rPr lang="en-GB" sz="2400" i="1" dirty="0">
                <a:solidFill>
                  <a:schemeClr val="tx1">
                    <a:lumMod val="65000"/>
                    <a:lumOff val="35000"/>
                  </a:schemeClr>
                </a:solidFill>
              </a:rPr>
              <a:t>Maybe you’ve already heard of schema and semantic network theory and that YL need to connect new language to their own world etc., but….</a:t>
            </a:r>
          </a:p>
          <a:p>
            <a:pPr algn="ctr"/>
            <a:r>
              <a:rPr lang="en-GB" sz="2400" i="1" dirty="0">
                <a:solidFill>
                  <a:schemeClr val="tx1">
                    <a:lumMod val="65000"/>
                    <a:lumOff val="35000"/>
                  </a:schemeClr>
                </a:solidFill>
              </a:rPr>
              <a:t> did you know that some cognitive theorists have done studies showing that mental imagery is not just great for comprehension and memory, but it can also lead to greater grammatical awareness and understanding and that the cognitive act of mental imagery is connected to the verbal processes!</a:t>
            </a:r>
          </a:p>
        </p:txBody>
      </p:sp>
    </p:spTree>
    <p:extLst>
      <p:ext uri="{BB962C8B-B14F-4D97-AF65-F5344CB8AC3E}">
        <p14:creationId xmlns:p14="http://schemas.microsoft.com/office/powerpoint/2010/main" val="38222172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6"/>
          <p:cNvSpPr txBox="1">
            <a:spLocks noChangeArrowheads="1"/>
          </p:cNvSpPr>
          <p:nvPr/>
        </p:nvSpPr>
        <p:spPr bwMode="auto">
          <a:xfrm>
            <a:off x="685800" y="284018"/>
            <a:ext cx="6705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pPr>
              <a:spcBef>
                <a:spcPct val="50000"/>
              </a:spcBef>
            </a:pPr>
            <a:r>
              <a:rPr lang="en-US" dirty="0">
                <a:solidFill>
                  <a:srgbClr val="002469"/>
                </a:solidFill>
                <a:latin typeface="FS Rufus" pitchFamily="2" charset="0"/>
              </a:rPr>
              <a:t>How do we get learning happening?</a:t>
            </a:r>
            <a:endParaRPr lang="en-US" dirty="0">
              <a:solidFill>
                <a:srgbClr val="002060"/>
              </a:solidFill>
              <a:latin typeface="FS Rufus" pitchFamily="2" charset="0"/>
            </a:endParaRPr>
          </a:p>
        </p:txBody>
      </p:sp>
      <p:pic>
        <p:nvPicPr>
          <p:cNvPr id="4099" name="Picture 18" descr="I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228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20" descr="i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381000"/>
            <a:ext cx="2143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Box 2"/>
          <p:cNvSpPr txBox="1">
            <a:spLocks noChangeArrowheads="1"/>
          </p:cNvSpPr>
          <p:nvPr/>
        </p:nvSpPr>
        <p:spPr bwMode="auto">
          <a:xfrm>
            <a:off x="769938" y="990603"/>
            <a:ext cx="747447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pPr>
              <a:buFont typeface="Arial" pitchFamily="34" charset="0"/>
              <a:buChar char="•"/>
            </a:pPr>
            <a:endParaRPr lang="en-US" sz="3200" dirty="0">
              <a:solidFill>
                <a:schemeClr val="accent1">
                  <a:lumMod val="75000"/>
                </a:schemeClr>
              </a:solidFill>
              <a:latin typeface="Arial MT" pitchFamily="84" charset="0"/>
            </a:endParaRPr>
          </a:p>
          <a:p>
            <a:endParaRPr lang="en-GB" dirty="0"/>
          </a:p>
        </p:txBody>
      </p:sp>
      <p:pic>
        <p:nvPicPr>
          <p:cNvPr id="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063766"/>
            <a:ext cx="9144000" cy="79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9938" y="2189630"/>
            <a:ext cx="7114430" cy="2000548"/>
          </a:xfrm>
          <a:prstGeom prst="rect">
            <a:avLst/>
          </a:prstGeom>
          <a:noFill/>
        </p:spPr>
        <p:txBody>
          <a:bodyPr wrap="square" rtlCol="0">
            <a:spAutoFit/>
          </a:bodyPr>
          <a:lstStyle/>
          <a:p>
            <a:endParaRPr lang="en-GB" dirty="0"/>
          </a:p>
          <a:p>
            <a:pPr algn="ctr"/>
            <a:r>
              <a:rPr lang="en-GB" sz="6600" b="1" dirty="0">
                <a:solidFill>
                  <a:srgbClr val="002060"/>
                </a:solidFill>
              </a:rPr>
              <a:t>KA = </a:t>
            </a:r>
            <a:r>
              <a:rPr lang="en-GB" sz="6600" b="1" dirty="0" err="1">
                <a:solidFill>
                  <a:srgbClr val="002060"/>
                </a:solidFill>
              </a:rPr>
              <a:t>Kp</a:t>
            </a:r>
            <a:r>
              <a:rPr lang="en-GB" sz="6600" b="1" dirty="0">
                <a:solidFill>
                  <a:srgbClr val="002060"/>
                </a:solidFill>
              </a:rPr>
              <a:t> + A + M + O</a:t>
            </a:r>
          </a:p>
          <a:p>
            <a:endParaRPr lang="en-GB" sz="4000" dirty="0">
              <a:solidFill>
                <a:srgbClr val="002060"/>
              </a:solidFill>
            </a:endParaRPr>
          </a:p>
        </p:txBody>
      </p:sp>
      <p:sp>
        <p:nvSpPr>
          <p:cNvPr id="3" name="Slide Number Placeholder 2"/>
          <p:cNvSpPr>
            <a:spLocks noGrp="1"/>
          </p:cNvSpPr>
          <p:nvPr>
            <p:ph type="sldNum" sz="quarter" idx="12"/>
          </p:nvPr>
        </p:nvSpPr>
        <p:spPr/>
        <p:txBody>
          <a:bodyPr/>
          <a:lstStyle/>
          <a:p>
            <a:fld id="{AC6F1F15-AF26-4095-970B-C9459DE9D074}" type="slidenum">
              <a:rPr lang="en-GB" smtClean="0"/>
              <a:pPr/>
              <a:t>50</a:t>
            </a:fld>
            <a:endParaRPr lang="en-GB"/>
          </a:p>
        </p:txBody>
      </p:sp>
    </p:spTree>
    <p:extLst>
      <p:ext uri="{BB962C8B-B14F-4D97-AF65-F5344CB8AC3E}">
        <p14:creationId xmlns:p14="http://schemas.microsoft.com/office/powerpoint/2010/main" val="29618162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6"/>
          <p:cNvSpPr txBox="1">
            <a:spLocks noChangeArrowheads="1"/>
          </p:cNvSpPr>
          <p:nvPr/>
        </p:nvSpPr>
        <p:spPr bwMode="auto">
          <a:xfrm>
            <a:off x="685800" y="698126"/>
            <a:ext cx="6705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pPr>
              <a:spcBef>
                <a:spcPct val="50000"/>
              </a:spcBef>
            </a:pPr>
            <a:endParaRPr lang="en-US" dirty="0">
              <a:solidFill>
                <a:srgbClr val="002060"/>
              </a:solidFill>
              <a:latin typeface="FS Rufus" pitchFamily="2" charset="0"/>
            </a:endParaRPr>
          </a:p>
        </p:txBody>
      </p:sp>
      <p:pic>
        <p:nvPicPr>
          <p:cNvPr id="4099" name="Picture 18" descr="I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0270" y="166959"/>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063766"/>
            <a:ext cx="9144000" cy="79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AC6F1F15-AF26-4095-970B-C9459DE9D074}" type="slidenum">
              <a:rPr lang="en-GB" smtClean="0"/>
              <a:pPr/>
              <a:t>51</a:t>
            </a:fld>
            <a:endParaRPr lang="en-GB"/>
          </a:p>
        </p:txBody>
      </p:sp>
      <p:sp>
        <p:nvSpPr>
          <p:cNvPr id="5" name="Rectangle 4"/>
          <p:cNvSpPr/>
          <p:nvPr/>
        </p:nvSpPr>
        <p:spPr>
          <a:xfrm>
            <a:off x="246571" y="4863437"/>
            <a:ext cx="6437962" cy="1200329"/>
          </a:xfrm>
          <a:prstGeom prst="rect">
            <a:avLst/>
          </a:prstGeom>
        </p:spPr>
        <p:txBody>
          <a:bodyPr wrap="square">
            <a:spAutoFit/>
          </a:bodyPr>
          <a:lstStyle/>
          <a:p>
            <a:r>
              <a:rPr lang="en-GB" sz="3600" b="1" dirty="0">
                <a:solidFill>
                  <a:srgbClr val="002060"/>
                </a:solidFill>
              </a:rPr>
              <a:t>Get them learning…</a:t>
            </a:r>
          </a:p>
          <a:p>
            <a:r>
              <a:rPr lang="en-GB" sz="3600" b="1" dirty="0">
                <a:solidFill>
                  <a:srgbClr val="002060"/>
                </a:solidFill>
              </a:rPr>
              <a:t>Get rid of that elephant!!</a:t>
            </a:r>
            <a:endParaRPr lang="en-GB" sz="3600" dirty="0"/>
          </a:p>
        </p:txBody>
      </p:sp>
      <p:pic>
        <p:nvPicPr>
          <p:cNvPr id="6" name="Picture 5"/>
          <p:cNvPicPr>
            <a:picLocks noChangeAspect="1"/>
          </p:cNvPicPr>
          <p:nvPr/>
        </p:nvPicPr>
        <p:blipFill>
          <a:blip r:embed="rId5"/>
          <a:stretch>
            <a:fillRect/>
          </a:stretch>
        </p:blipFill>
        <p:spPr>
          <a:xfrm>
            <a:off x="2627784" y="1412776"/>
            <a:ext cx="3925416" cy="2853059"/>
          </a:xfrm>
          <a:prstGeom prst="rect">
            <a:avLst/>
          </a:prstGeom>
        </p:spPr>
      </p:pic>
      <p:sp>
        <p:nvSpPr>
          <p:cNvPr id="8" name="&quot;Not Allowed&quot; Symbol 7"/>
          <p:cNvSpPr/>
          <p:nvPr/>
        </p:nvSpPr>
        <p:spPr>
          <a:xfrm>
            <a:off x="1691679" y="337758"/>
            <a:ext cx="6048673" cy="4680519"/>
          </a:xfrm>
          <a:prstGeom prst="noSmoking">
            <a:avLst>
              <a:gd name="adj" fmla="val 696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1873396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69" y="6165305"/>
            <a:ext cx="9162969" cy="78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16"/>
          <p:cNvSpPr txBox="1">
            <a:spLocks noChangeArrowheads="1"/>
          </p:cNvSpPr>
          <p:nvPr/>
        </p:nvSpPr>
        <p:spPr bwMode="auto">
          <a:xfrm>
            <a:off x="685800" y="304800"/>
            <a:ext cx="6705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pPr>
              <a:spcBef>
                <a:spcPct val="50000"/>
              </a:spcBef>
            </a:pPr>
            <a:r>
              <a:rPr lang="en-US" sz="3200" b="1" dirty="0">
                <a:solidFill>
                  <a:srgbClr val="002469"/>
                </a:solidFill>
                <a:latin typeface="FS Rufus" pitchFamily="2" charset="0"/>
              </a:rPr>
              <a:t> </a:t>
            </a:r>
            <a:endParaRPr lang="en-US" sz="3200" dirty="0">
              <a:solidFill>
                <a:prstClr val="black"/>
              </a:solidFill>
              <a:latin typeface="FS Rufus" pitchFamily="2" charset="0"/>
            </a:endParaRPr>
          </a:p>
        </p:txBody>
      </p:sp>
      <p:sp>
        <p:nvSpPr>
          <p:cNvPr id="11" name="TextBox 10"/>
          <p:cNvSpPr txBox="1"/>
          <p:nvPr/>
        </p:nvSpPr>
        <p:spPr>
          <a:xfrm>
            <a:off x="407194" y="367068"/>
            <a:ext cx="8424936" cy="1107996"/>
          </a:xfrm>
          <a:prstGeom prst="rect">
            <a:avLst/>
          </a:prstGeom>
          <a:noFill/>
        </p:spPr>
        <p:txBody>
          <a:bodyPr wrap="square" rtlCol="0">
            <a:spAutoFit/>
          </a:bodyPr>
          <a:lstStyle/>
          <a:p>
            <a:pPr algn="ctr"/>
            <a:r>
              <a:rPr lang="en-GB" sz="6600" b="1" dirty="0">
                <a:solidFill>
                  <a:schemeClr val="tx2"/>
                </a:solidFill>
              </a:rPr>
              <a:t>Thank you for listening </a:t>
            </a:r>
          </a:p>
        </p:txBody>
      </p:sp>
      <p:pic>
        <p:nvPicPr>
          <p:cNvPr id="7" name="Picture 2"/>
          <p:cNvPicPr>
            <a:picLocks noChangeAspect="1" noChangeArrowheads="1"/>
          </p:cNvPicPr>
          <p:nvPr/>
        </p:nvPicPr>
        <p:blipFill>
          <a:blip r:embed="rId4" cstate="print"/>
          <a:srcRect/>
          <a:stretch>
            <a:fillRect/>
          </a:stretch>
        </p:blipFill>
        <p:spPr bwMode="auto">
          <a:xfrm>
            <a:off x="395536" y="2826325"/>
            <a:ext cx="4848926" cy="3232617"/>
          </a:xfrm>
          <a:prstGeom prst="rect">
            <a:avLst/>
          </a:prstGeom>
          <a:noFill/>
          <a:ln>
            <a:noFill/>
          </a:ln>
        </p:spPr>
      </p:pic>
      <p:sp>
        <p:nvSpPr>
          <p:cNvPr id="10" name="TextBox 9"/>
          <p:cNvSpPr txBox="1"/>
          <p:nvPr/>
        </p:nvSpPr>
        <p:spPr>
          <a:xfrm>
            <a:off x="4619662" y="1500483"/>
            <a:ext cx="6119535" cy="3262432"/>
          </a:xfrm>
          <a:prstGeom prst="rect">
            <a:avLst/>
          </a:prstGeom>
          <a:noFill/>
        </p:spPr>
        <p:txBody>
          <a:bodyPr wrap="square" rtlCol="0">
            <a:spAutoFit/>
          </a:bodyPr>
          <a:lstStyle/>
          <a:p>
            <a:r>
              <a:rPr lang="en-GB" sz="2400" dirty="0">
                <a:solidFill>
                  <a:schemeClr val="tx2"/>
                </a:solidFill>
              </a:rPr>
              <a:t>Kylie Malinowska</a:t>
            </a:r>
          </a:p>
          <a:p>
            <a:br>
              <a:rPr lang="en-GB" dirty="0">
                <a:solidFill>
                  <a:schemeClr val="tx2"/>
                </a:solidFill>
              </a:rPr>
            </a:br>
            <a:r>
              <a:rPr lang="en-GB" i="1" dirty="0">
                <a:solidFill>
                  <a:schemeClr val="tx2"/>
                </a:solidFill>
              </a:rPr>
              <a:t>Young Learner Advisor  &amp;  </a:t>
            </a:r>
          </a:p>
          <a:p>
            <a:r>
              <a:rPr lang="en-GB" i="1" dirty="0">
                <a:solidFill>
                  <a:schemeClr val="tx2"/>
                </a:solidFill>
              </a:rPr>
              <a:t>YL Training Coordinator</a:t>
            </a:r>
          </a:p>
          <a:p>
            <a:r>
              <a:rPr lang="en-GB" b="1" dirty="0">
                <a:solidFill>
                  <a:schemeClr val="tx2"/>
                </a:solidFill>
              </a:rPr>
              <a:t>International House World Organisation</a:t>
            </a:r>
            <a:br>
              <a:rPr lang="en-GB" dirty="0">
                <a:solidFill>
                  <a:schemeClr val="tx2"/>
                </a:solidFill>
              </a:rPr>
            </a:br>
            <a:br>
              <a:rPr lang="en-GB" dirty="0">
                <a:solidFill>
                  <a:schemeClr val="tx2"/>
                </a:solidFill>
              </a:rPr>
            </a:br>
            <a:r>
              <a:rPr lang="en-GB" sz="2000" b="1" dirty="0">
                <a:solidFill>
                  <a:schemeClr val="tx2"/>
                </a:solidFill>
              </a:rPr>
              <a:t>email: 	yladvisor@ihworld.com</a:t>
            </a:r>
            <a:endParaRPr lang="en-GB" dirty="0">
              <a:solidFill>
                <a:schemeClr val="tx2"/>
              </a:solidFill>
            </a:endParaRPr>
          </a:p>
          <a:p>
            <a:r>
              <a:rPr lang="en-GB" dirty="0">
                <a:solidFill>
                  <a:schemeClr val="tx2"/>
                </a:solidFill>
              </a:rPr>
              <a:t>blog: 	klokanomil.wordpress.com</a:t>
            </a:r>
          </a:p>
          <a:p>
            <a:endParaRPr lang="en-GB" dirty="0"/>
          </a:p>
          <a:p>
            <a:endParaRPr lang="en-GB" dirty="0"/>
          </a:p>
          <a:p>
            <a:endParaRPr lang="en-GB" dirty="0"/>
          </a:p>
        </p:txBody>
      </p:sp>
      <p:pic>
        <p:nvPicPr>
          <p:cNvPr id="12"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6133" y="3932544"/>
            <a:ext cx="4240551" cy="1424826"/>
          </a:xfrm>
          <a:prstGeom prst="rect">
            <a:avLst/>
          </a:prstGeom>
          <a:solidFill>
            <a:schemeClr val="bg1">
              <a:alpha val="0"/>
            </a:schemeClr>
          </a:solidFill>
          <a:ln>
            <a:noFill/>
          </a:ln>
          <a:effectLst/>
        </p:spPr>
      </p:pic>
      <p:sp>
        <p:nvSpPr>
          <p:cNvPr id="2" name="Slide Number Placeholder 1"/>
          <p:cNvSpPr>
            <a:spLocks noGrp="1"/>
          </p:cNvSpPr>
          <p:nvPr>
            <p:ph type="sldNum" sz="quarter" idx="12"/>
          </p:nvPr>
        </p:nvSpPr>
        <p:spPr/>
        <p:txBody>
          <a:bodyPr/>
          <a:lstStyle/>
          <a:p>
            <a:fld id="{AC6F1F15-AF26-4095-970B-C9459DE9D074}" type="slidenum">
              <a:rPr lang="en-GB" smtClean="0"/>
              <a:pPr/>
              <a:t>52</a:t>
            </a:fld>
            <a:endParaRPr lang="en-GB"/>
          </a:p>
        </p:txBody>
      </p:sp>
      <p:sp>
        <p:nvSpPr>
          <p:cNvPr id="3" name="TextBox 2"/>
          <p:cNvSpPr txBox="1"/>
          <p:nvPr/>
        </p:nvSpPr>
        <p:spPr>
          <a:xfrm>
            <a:off x="4895262" y="5352012"/>
            <a:ext cx="3742291" cy="584775"/>
          </a:xfrm>
          <a:prstGeom prst="rect">
            <a:avLst/>
          </a:prstGeom>
          <a:noFill/>
        </p:spPr>
        <p:txBody>
          <a:bodyPr wrap="square" rtlCol="0">
            <a:spAutoFit/>
          </a:bodyPr>
          <a:lstStyle/>
          <a:p>
            <a:r>
              <a:rPr lang="en-GB" sz="3200" b="1" dirty="0">
                <a:solidFill>
                  <a:srgbClr val="002060"/>
                </a:solidFill>
              </a:rPr>
              <a:t>www.ihworld.com</a:t>
            </a:r>
          </a:p>
        </p:txBody>
      </p:sp>
    </p:spTree>
    <p:extLst>
      <p:ext uri="{BB962C8B-B14F-4D97-AF65-F5344CB8AC3E}">
        <p14:creationId xmlns:p14="http://schemas.microsoft.com/office/powerpoint/2010/main" val="5602030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69" y="6165305"/>
            <a:ext cx="9162969" cy="78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16"/>
          <p:cNvSpPr txBox="1">
            <a:spLocks noChangeArrowheads="1"/>
          </p:cNvSpPr>
          <p:nvPr/>
        </p:nvSpPr>
        <p:spPr bwMode="auto">
          <a:xfrm>
            <a:off x="685800" y="304800"/>
            <a:ext cx="6705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pPr>
              <a:spcBef>
                <a:spcPct val="50000"/>
              </a:spcBef>
            </a:pPr>
            <a:r>
              <a:rPr lang="en-US" sz="3200" b="1" dirty="0">
                <a:solidFill>
                  <a:srgbClr val="002469"/>
                </a:solidFill>
                <a:latin typeface="FS Rufus" pitchFamily="2" charset="0"/>
              </a:rPr>
              <a:t> </a:t>
            </a:r>
            <a:endParaRPr lang="en-US" sz="3200" dirty="0">
              <a:solidFill>
                <a:prstClr val="black"/>
              </a:solidFill>
              <a:latin typeface="FS Rufus" pitchFamily="2" charset="0"/>
            </a:endParaRPr>
          </a:p>
        </p:txBody>
      </p:sp>
      <p:sp>
        <p:nvSpPr>
          <p:cNvPr id="11" name="TextBox 10"/>
          <p:cNvSpPr txBox="1"/>
          <p:nvPr/>
        </p:nvSpPr>
        <p:spPr>
          <a:xfrm>
            <a:off x="395651" y="377613"/>
            <a:ext cx="8424936" cy="1107996"/>
          </a:xfrm>
          <a:prstGeom prst="rect">
            <a:avLst/>
          </a:prstGeom>
          <a:noFill/>
        </p:spPr>
        <p:txBody>
          <a:bodyPr wrap="square" rtlCol="0">
            <a:spAutoFit/>
          </a:bodyPr>
          <a:lstStyle/>
          <a:p>
            <a:pPr algn="ctr"/>
            <a:r>
              <a:rPr lang="en-GB" sz="6600" b="1" dirty="0">
                <a:solidFill>
                  <a:schemeClr val="tx2"/>
                </a:solidFill>
              </a:rPr>
              <a:t>Resources </a:t>
            </a:r>
          </a:p>
        </p:txBody>
      </p:sp>
      <p:sp>
        <p:nvSpPr>
          <p:cNvPr id="2" name="Slide Number Placeholder 1"/>
          <p:cNvSpPr>
            <a:spLocks noGrp="1"/>
          </p:cNvSpPr>
          <p:nvPr>
            <p:ph type="sldNum" sz="quarter" idx="12"/>
          </p:nvPr>
        </p:nvSpPr>
        <p:spPr/>
        <p:txBody>
          <a:bodyPr/>
          <a:lstStyle/>
          <a:p>
            <a:fld id="{AC6F1F15-AF26-4095-970B-C9459DE9D074}" type="slidenum">
              <a:rPr lang="en-GB" smtClean="0"/>
              <a:pPr/>
              <a:t>53</a:t>
            </a:fld>
            <a:endParaRPr lang="en-GB"/>
          </a:p>
        </p:txBody>
      </p:sp>
      <p:pic>
        <p:nvPicPr>
          <p:cNvPr id="2052" name="Picture 4" descr="Image resul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70933">
            <a:off x="914360" y="2690126"/>
            <a:ext cx="2103126" cy="270503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91942">
            <a:off x="6323093" y="2628524"/>
            <a:ext cx="2177387" cy="276900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lynne cameron teaching english to young learner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0875" y="2487414"/>
            <a:ext cx="1814488" cy="271886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8" descr="IH"/>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60270" y="166959"/>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640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6"/>
          <p:cNvSpPr txBox="1">
            <a:spLocks noChangeArrowheads="1"/>
          </p:cNvSpPr>
          <p:nvPr/>
        </p:nvSpPr>
        <p:spPr bwMode="auto">
          <a:xfrm>
            <a:off x="685800" y="263236"/>
            <a:ext cx="6705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pPr>
              <a:spcBef>
                <a:spcPct val="50000"/>
              </a:spcBef>
            </a:pPr>
            <a:r>
              <a:rPr lang="en-US" dirty="0">
                <a:solidFill>
                  <a:srgbClr val="002469"/>
                </a:solidFill>
                <a:latin typeface="FS Rufus" pitchFamily="2" charset="0"/>
              </a:rPr>
              <a:t>Activity 1: Guided Imagery</a:t>
            </a:r>
            <a:endParaRPr lang="en-US" dirty="0">
              <a:solidFill>
                <a:srgbClr val="002060"/>
              </a:solidFill>
              <a:latin typeface="FS Rufus" pitchFamily="2" charset="0"/>
            </a:endParaRPr>
          </a:p>
        </p:txBody>
      </p:sp>
      <p:pic>
        <p:nvPicPr>
          <p:cNvPr id="4100" name="Picture 20" descr="i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81000"/>
            <a:ext cx="2143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063766"/>
            <a:ext cx="9144000" cy="79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AC6F1F15-AF26-4095-970B-C9459DE9D074}" type="slidenum">
              <a:rPr lang="en-GB" smtClean="0"/>
              <a:pPr/>
              <a:t>6</a:t>
            </a:fld>
            <a:endParaRPr lang="en-GB"/>
          </a:p>
        </p:txBody>
      </p:sp>
      <p:pic>
        <p:nvPicPr>
          <p:cNvPr id="12" name="Picture 18" descr="I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3400" y="169607"/>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79512" y="1002789"/>
            <a:ext cx="9158276" cy="4370427"/>
          </a:xfrm>
          <a:prstGeom prst="rect">
            <a:avLst/>
          </a:prstGeom>
        </p:spPr>
        <p:txBody>
          <a:bodyPr wrap="none">
            <a:spAutoFit/>
          </a:bodyPr>
          <a:lstStyle/>
          <a:p>
            <a:pPr>
              <a:spcBef>
                <a:spcPct val="50000"/>
              </a:spcBef>
            </a:pPr>
            <a:r>
              <a:rPr lang="en-US" sz="3200" b="1" dirty="0">
                <a:solidFill>
                  <a:srgbClr val="002060"/>
                </a:solidFill>
                <a:latin typeface="+mj-lt"/>
              </a:rPr>
              <a:t>Get them learning…</a:t>
            </a:r>
          </a:p>
          <a:p>
            <a:pPr>
              <a:spcBef>
                <a:spcPct val="50000"/>
              </a:spcBef>
            </a:pPr>
            <a:endParaRPr lang="en-US" sz="2000" b="1" dirty="0">
              <a:solidFill>
                <a:srgbClr val="002060"/>
              </a:solidFill>
              <a:latin typeface="+mj-lt"/>
            </a:endParaRPr>
          </a:p>
          <a:p>
            <a:pPr>
              <a:spcBef>
                <a:spcPct val="50000"/>
              </a:spcBef>
            </a:pPr>
            <a:r>
              <a:rPr lang="en-US" sz="4800" b="1" dirty="0">
                <a:solidFill>
                  <a:srgbClr val="002060"/>
                </a:solidFill>
                <a:latin typeface="+mj-lt"/>
              </a:rPr>
              <a:t>Foster their powerful imaginations </a:t>
            </a:r>
          </a:p>
          <a:p>
            <a:pPr>
              <a:spcBef>
                <a:spcPct val="50000"/>
              </a:spcBef>
            </a:pPr>
            <a:r>
              <a:rPr lang="en-US" sz="4800" b="1" dirty="0">
                <a:solidFill>
                  <a:srgbClr val="002060"/>
                </a:solidFill>
                <a:latin typeface="+mj-lt"/>
              </a:rPr>
              <a:t>to encourage exploration &amp;</a:t>
            </a:r>
          </a:p>
          <a:p>
            <a:pPr>
              <a:spcBef>
                <a:spcPct val="50000"/>
              </a:spcBef>
            </a:pPr>
            <a:r>
              <a:rPr lang="en-US" sz="4800" b="1" dirty="0">
                <a:solidFill>
                  <a:srgbClr val="002060"/>
                </a:solidFill>
                <a:latin typeface="+mj-lt"/>
              </a:rPr>
              <a:t>effectuate</a:t>
            </a:r>
            <a:r>
              <a:rPr lang="en-US" sz="4800" b="1" dirty="0">
                <a:solidFill>
                  <a:srgbClr val="002060"/>
                </a:solidFill>
                <a:latin typeface="FS Rufus" pitchFamily="2" charset="0"/>
              </a:rPr>
              <a:t> deeper thought</a:t>
            </a:r>
          </a:p>
        </p:txBody>
      </p:sp>
    </p:spTree>
    <p:extLst>
      <p:ext uri="{BB962C8B-B14F-4D97-AF65-F5344CB8AC3E}">
        <p14:creationId xmlns:p14="http://schemas.microsoft.com/office/powerpoint/2010/main" val="1168548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6"/>
          <p:cNvSpPr txBox="1">
            <a:spLocks noChangeArrowheads="1"/>
          </p:cNvSpPr>
          <p:nvPr/>
        </p:nvSpPr>
        <p:spPr bwMode="auto">
          <a:xfrm>
            <a:off x="685800" y="304800"/>
            <a:ext cx="72705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pPr>
              <a:spcBef>
                <a:spcPct val="50000"/>
              </a:spcBef>
            </a:pPr>
            <a:r>
              <a:rPr lang="en-US" dirty="0">
                <a:solidFill>
                  <a:srgbClr val="002469"/>
                </a:solidFill>
                <a:latin typeface="Calibri" panose="020F0502020204030204" pitchFamily="34" charset="0"/>
              </a:rPr>
              <a:t>Teaching adults is NOT the same as teaching children</a:t>
            </a:r>
            <a:endParaRPr lang="en-US" dirty="0">
              <a:solidFill>
                <a:srgbClr val="002060"/>
              </a:solidFill>
              <a:latin typeface="FS Rufus" pitchFamily="2" charset="0"/>
            </a:endParaRPr>
          </a:p>
        </p:txBody>
      </p:sp>
      <p:pic>
        <p:nvPicPr>
          <p:cNvPr id="4099" name="Picture 18" descr="I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169607"/>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20" descr="i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381000"/>
            <a:ext cx="2143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Box 2"/>
          <p:cNvSpPr txBox="1">
            <a:spLocks noChangeArrowheads="1"/>
          </p:cNvSpPr>
          <p:nvPr/>
        </p:nvSpPr>
        <p:spPr bwMode="auto">
          <a:xfrm>
            <a:off x="769938" y="990603"/>
            <a:ext cx="747447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pPr>
              <a:buFont typeface="Arial" pitchFamily="34" charset="0"/>
              <a:buChar char="•"/>
            </a:pPr>
            <a:endParaRPr lang="en-US" sz="3200" dirty="0">
              <a:solidFill>
                <a:schemeClr val="accent1">
                  <a:lumMod val="75000"/>
                </a:schemeClr>
              </a:solidFill>
              <a:latin typeface="Arial MT" pitchFamily="84" charset="0"/>
            </a:endParaRPr>
          </a:p>
          <a:p>
            <a:endParaRPr lang="en-GB" dirty="0"/>
          </a:p>
        </p:txBody>
      </p:sp>
      <p:pic>
        <p:nvPicPr>
          <p:cNvPr id="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063766"/>
            <a:ext cx="9144000" cy="79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Content Placeholder 1"/>
          <p:cNvPicPr>
            <a:picLocks noGrp="1" noChangeAspect="1"/>
          </p:cNvPicPr>
          <p:nvPr>
            <p:ph idx="1"/>
          </p:nvPr>
        </p:nvPicPr>
        <p:blipFill>
          <a:blip r:embed="rId6"/>
          <a:stretch>
            <a:fillRect/>
          </a:stretch>
        </p:blipFill>
        <p:spPr>
          <a:xfrm>
            <a:off x="1520308" y="1772816"/>
            <a:ext cx="5868610" cy="3481001"/>
          </a:xfrm>
          <a:prstGeom prst="rect">
            <a:avLst/>
          </a:prstGeom>
        </p:spPr>
      </p:pic>
      <p:sp>
        <p:nvSpPr>
          <p:cNvPr id="2" name="Slide Number Placeholder 1"/>
          <p:cNvSpPr>
            <a:spLocks noGrp="1"/>
          </p:cNvSpPr>
          <p:nvPr>
            <p:ph type="sldNum" sz="quarter" idx="12"/>
          </p:nvPr>
        </p:nvSpPr>
        <p:spPr/>
        <p:txBody>
          <a:bodyPr/>
          <a:lstStyle/>
          <a:p>
            <a:fld id="{AC6F1F15-AF26-4095-970B-C9459DE9D074}" type="slidenum">
              <a:rPr lang="en-GB" smtClean="0"/>
              <a:pPr/>
              <a:t>7</a:t>
            </a:fld>
            <a:endParaRPr lang="en-GB"/>
          </a:p>
        </p:txBody>
      </p:sp>
    </p:spTree>
    <p:extLst>
      <p:ext uri="{BB962C8B-B14F-4D97-AF65-F5344CB8AC3E}">
        <p14:creationId xmlns:p14="http://schemas.microsoft.com/office/powerpoint/2010/main" val="2806396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6"/>
          <p:cNvSpPr txBox="1">
            <a:spLocks noChangeArrowheads="1"/>
          </p:cNvSpPr>
          <p:nvPr/>
        </p:nvSpPr>
        <p:spPr bwMode="auto">
          <a:xfrm>
            <a:off x="685800" y="304800"/>
            <a:ext cx="6705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pPr>
              <a:spcBef>
                <a:spcPct val="50000"/>
              </a:spcBef>
            </a:pPr>
            <a:r>
              <a:rPr lang="en-US" dirty="0">
                <a:solidFill>
                  <a:srgbClr val="002469"/>
                </a:solidFill>
                <a:latin typeface="FS Rufus" pitchFamily="2" charset="0"/>
              </a:rPr>
              <a:t>Write down 10 words</a:t>
            </a:r>
          </a:p>
          <a:p>
            <a:pPr>
              <a:spcBef>
                <a:spcPct val="50000"/>
              </a:spcBef>
            </a:pPr>
            <a:r>
              <a:rPr lang="en-US" dirty="0">
                <a:solidFill>
                  <a:srgbClr val="002469"/>
                </a:solidFill>
                <a:latin typeface="FS Rufus" pitchFamily="2" charset="0"/>
              </a:rPr>
              <a:t>Don’t think about it too much</a:t>
            </a:r>
          </a:p>
          <a:p>
            <a:pPr>
              <a:spcBef>
                <a:spcPct val="50000"/>
              </a:spcBef>
            </a:pPr>
            <a:endParaRPr lang="en-US" dirty="0">
              <a:solidFill>
                <a:srgbClr val="002060"/>
              </a:solidFill>
              <a:latin typeface="FS Rufus" pitchFamily="2" charset="0"/>
            </a:endParaRPr>
          </a:p>
        </p:txBody>
      </p:sp>
      <p:pic>
        <p:nvPicPr>
          <p:cNvPr id="4099" name="Picture 18" descr="I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228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Box 2"/>
          <p:cNvSpPr txBox="1">
            <a:spLocks noChangeArrowheads="1"/>
          </p:cNvSpPr>
          <p:nvPr/>
        </p:nvSpPr>
        <p:spPr bwMode="auto">
          <a:xfrm>
            <a:off x="769938" y="990603"/>
            <a:ext cx="747447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pPr>
              <a:buFont typeface="Arial" pitchFamily="34" charset="0"/>
              <a:buChar char="•"/>
            </a:pPr>
            <a:endParaRPr lang="en-US" sz="3200" dirty="0">
              <a:solidFill>
                <a:schemeClr val="accent1">
                  <a:lumMod val="75000"/>
                </a:schemeClr>
              </a:solidFill>
              <a:latin typeface="Arial MT" pitchFamily="84" charset="0"/>
            </a:endParaRPr>
          </a:p>
          <a:p>
            <a:endParaRPr lang="en-GB" dirty="0"/>
          </a:p>
        </p:txBody>
      </p:sp>
      <p:pic>
        <p:nvPicPr>
          <p:cNvPr id="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063766"/>
            <a:ext cx="9144000" cy="79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1238200" y="1639341"/>
            <a:ext cx="6934200" cy="4525963"/>
          </a:xfrm>
        </p:spPr>
        <p:txBody>
          <a:bodyPr>
            <a:normAutofit fontScale="85000" lnSpcReduction="20000"/>
          </a:bodyPr>
          <a:lstStyle/>
          <a:p>
            <a:pPr marL="514350" indent="-514350">
              <a:buAutoNum type="arabicPeriod"/>
            </a:pPr>
            <a:r>
              <a:rPr lang="en-GB" dirty="0">
                <a:solidFill>
                  <a:srgbClr val="002060"/>
                </a:solidFill>
              </a:rPr>
              <a:t>A verb</a:t>
            </a:r>
          </a:p>
          <a:p>
            <a:pPr marL="514350" indent="-514350">
              <a:buAutoNum type="arabicPeriod"/>
            </a:pPr>
            <a:r>
              <a:rPr lang="en-GB" dirty="0">
                <a:solidFill>
                  <a:srgbClr val="002060"/>
                </a:solidFill>
              </a:rPr>
              <a:t>A noun</a:t>
            </a:r>
          </a:p>
          <a:p>
            <a:pPr marL="514350" indent="-514350">
              <a:buAutoNum type="arabicPeriod"/>
            </a:pPr>
            <a:r>
              <a:rPr lang="en-GB" dirty="0">
                <a:solidFill>
                  <a:srgbClr val="002060"/>
                </a:solidFill>
              </a:rPr>
              <a:t>An adverb</a:t>
            </a:r>
          </a:p>
          <a:p>
            <a:pPr marL="514350" indent="-514350">
              <a:buAutoNum type="arabicPeriod"/>
            </a:pPr>
            <a:r>
              <a:rPr lang="en-GB" dirty="0">
                <a:solidFill>
                  <a:srgbClr val="002060"/>
                </a:solidFill>
              </a:rPr>
              <a:t>An comparative adjective</a:t>
            </a:r>
          </a:p>
          <a:p>
            <a:pPr marL="514350" indent="-514350">
              <a:buAutoNum type="arabicPeriod"/>
            </a:pPr>
            <a:r>
              <a:rPr lang="en-GB" dirty="0">
                <a:solidFill>
                  <a:srgbClr val="002060"/>
                </a:solidFill>
              </a:rPr>
              <a:t>A gradable adjective</a:t>
            </a:r>
          </a:p>
          <a:p>
            <a:pPr marL="514350" indent="-514350">
              <a:buAutoNum type="arabicPeriod"/>
            </a:pPr>
            <a:r>
              <a:rPr lang="en-GB" dirty="0">
                <a:solidFill>
                  <a:srgbClr val="002060"/>
                </a:solidFill>
              </a:rPr>
              <a:t>A number you like</a:t>
            </a:r>
          </a:p>
          <a:p>
            <a:pPr marL="514350" indent="-514350">
              <a:buAutoNum type="arabicPeriod"/>
            </a:pPr>
            <a:r>
              <a:rPr lang="en-GB" dirty="0">
                <a:solidFill>
                  <a:srgbClr val="002060"/>
                </a:solidFill>
              </a:rPr>
              <a:t>A number you don’t like</a:t>
            </a:r>
          </a:p>
          <a:p>
            <a:pPr marL="514350" indent="-514350">
              <a:buAutoNum type="arabicPeriod"/>
            </a:pPr>
            <a:r>
              <a:rPr lang="en-GB" dirty="0">
                <a:solidFill>
                  <a:srgbClr val="002060"/>
                </a:solidFill>
              </a:rPr>
              <a:t>A noun</a:t>
            </a:r>
          </a:p>
          <a:p>
            <a:pPr marL="514350" indent="-514350">
              <a:buAutoNum type="arabicPeriod"/>
            </a:pPr>
            <a:r>
              <a:rPr lang="en-GB" dirty="0">
                <a:solidFill>
                  <a:srgbClr val="002060"/>
                </a:solidFill>
              </a:rPr>
              <a:t>An adverb</a:t>
            </a:r>
          </a:p>
          <a:p>
            <a:pPr marL="514350" indent="-514350">
              <a:buAutoNum type="arabicPeriod"/>
            </a:pPr>
            <a:r>
              <a:rPr lang="en-GB" dirty="0">
                <a:solidFill>
                  <a:srgbClr val="002060"/>
                </a:solidFill>
              </a:rPr>
              <a:t>A noun</a:t>
            </a:r>
          </a:p>
          <a:p>
            <a:pPr marL="514350" indent="-514350">
              <a:buAutoNum type="arabicPeriod"/>
            </a:pPr>
            <a:endParaRPr lang="en-GB" dirty="0"/>
          </a:p>
        </p:txBody>
      </p:sp>
      <p:sp>
        <p:nvSpPr>
          <p:cNvPr id="3" name="Slide Number Placeholder 2"/>
          <p:cNvSpPr>
            <a:spLocks noGrp="1"/>
          </p:cNvSpPr>
          <p:nvPr>
            <p:ph type="sldNum" sz="quarter" idx="12"/>
          </p:nvPr>
        </p:nvSpPr>
        <p:spPr/>
        <p:txBody>
          <a:bodyPr/>
          <a:lstStyle/>
          <a:p>
            <a:fld id="{AC6F1F15-AF26-4095-970B-C9459DE9D074}" type="slidenum">
              <a:rPr lang="en-GB" smtClean="0"/>
              <a:pPr/>
              <a:t>8</a:t>
            </a:fld>
            <a:endParaRPr lang="en-GB"/>
          </a:p>
        </p:txBody>
      </p:sp>
    </p:spTree>
    <p:extLst>
      <p:ext uri="{BB962C8B-B14F-4D97-AF65-F5344CB8AC3E}">
        <p14:creationId xmlns:p14="http://schemas.microsoft.com/office/powerpoint/2010/main" val="1377694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6"/>
          <p:cNvSpPr txBox="1">
            <a:spLocks noChangeArrowheads="1"/>
          </p:cNvSpPr>
          <p:nvPr/>
        </p:nvSpPr>
        <p:spPr bwMode="auto">
          <a:xfrm>
            <a:off x="685800" y="263236"/>
            <a:ext cx="6705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pPr>
              <a:spcBef>
                <a:spcPct val="50000"/>
              </a:spcBef>
            </a:pPr>
            <a:r>
              <a:rPr lang="en-US" dirty="0">
                <a:solidFill>
                  <a:srgbClr val="002469"/>
                </a:solidFill>
                <a:latin typeface="FS Rufus" pitchFamily="2" charset="0"/>
              </a:rPr>
              <a:t>Activity 2: </a:t>
            </a:r>
            <a:endParaRPr lang="en-US" dirty="0">
              <a:solidFill>
                <a:srgbClr val="002060"/>
              </a:solidFill>
              <a:latin typeface="FS Rufus" pitchFamily="2" charset="0"/>
            </a:endParaRPr>
          </a:p>
        </p:txBody>
      </p:sp>
      <p:pic>
        <p:nvPicPr>
          <p:cNvPr id="4100" name="Picture 20" descr="i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81000"/>
            <a:ext cx="2143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063766"/>
            <a:ext cx="9144000" cy="79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AC6F1F15-AF26-4095-970B-C9459DE9D074}" type="slidenum">
              <a:rPr lang="en-GB" smtClean="0"/>
              <a:pPr/>
              <a:t>9</a:t>
            </a:fld>
            <a:endParaRPr lang="en-GB"/>
          </a:p>
        </p:txBody>
      </p:sp>
      <p:pic>
        <p:nvPicPr>
          <p:cNvPr id="12" name="Picture 18" descr="I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3400" y="169607"/>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30096" y="1163743"/>
            <a:ext cx="8122444" cy="4832092"/>
          </a:xfrm>
          <a:prstGeom prst="rect">
            <a:avLst/>
          </a:prstGeom>
        </p:spPr>
        <p:txBody>
          <a:bodyPr wrap="square">
            <a:spAutoFit/>
          </a:bodyPr>
          <a:lstStyle/>
          <a:p>
            <a:pPr>
              <a:spcBef>
                <a:spcPct val="50000"/>
              </a:spcBef>
            </a:pPr>
            <a:r>
              <a:rPr lang="en-US" sz="3200" b="1" dirty="0">
                <a:solidFill>
                  <a:srgbClr val="002060"/>
                </a:solidFill>
                <a:latin typeface="+mj-lt"/>
              </a:rPr>
              <a:t>Get them learning…</a:t>
            </a:r>
          </a:p>
          <a:p>
            <a:pPr>
              <a:spcBef>
                <a:spcPct val="50000"/>
              </a:spcBef>
            </a:pPr>
            <a:endParaRPr lang="en-US" sz="2400" b="1" dirty="0">
              <a:solidFill>
                <a:srgbClr val="002060"/>
              </a:solidFill>
              <a:latin typeface="+mj-lt"/>
            </a:endParaRPr>
          </a:p>
          <a:p>
            <a:pPr>
              <a:spcBef>
                <a:spcPct val="50000"/>
              </a:spcBef>
            </a:pPr>
            <a:r>
              <a:rPr lang="en-US" sz="4800" b="1" dirty="0">
                <a:solidFill>
                  <a:srgbClr val="002060"/>
                </a:solidFill>
                <a:latin typeface="+mj-lt"/>
              </a:rPr>
              <a:t>Understand developmental needs  &amp;</a:t>
            </a:r>
          </a:p>
          <a:p>
            <a:pPr>
              <a:spcBef>
                <a:spcPct val="50000"/>
              </a:spcBef>
            </a:pPr>
            <a:r>
              <a:rPr lang="en-US" sz="4800" b="1" dirty="0">
                <a:solidFill>
                  <a:srgbClr val="002060"/>
                </a:solidFill>
                <a:latin typeface="+mj-lt"/>
              </a:rPr>
              <a:t>use age appropriate tasks and materials</a:t>
            </a:r>
            <a:r>
              <a:rPr lang="en-US" sz="4800" b="1" dirty="0">
                <a:solidFill>
                  <a:srgbClr val="002060"/>
                </a:solidFill>
                <a:latin typeface="FS Rufus" pitchFamily="2" charset="0"/>
              </a:rPr>
              <a:t> </a:t>
            </a:r>
          </a:p>
        </p:txBody>
      </p:sp>
    </p:spTree>
    <p:extLst>
      <p:ext uri="{BB962C8B-B14F-4D97-AF65-F5344CB8AC3E}">
        <p14:creationId xmlns:p14="http://schemas.microsoft.com/office/powerpoint/2010/main" val="42309853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3900</TotalTime>
  <Words>4752</Words>
  <Application>Microsoft Office PowerPoint</Application>
  <PresentationFormat>On-screen Show (4:3)</PresentationFormat>
  <Paragraphs>544</Paragraphs>
  <Slides>53</Slides>
  <Notes>53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53</vt:i4>
      </vt:variant>
    </vt:vector>
  </HeadingPairs>
  <TitlesOfParts>
    <vt:vector size="63" baseType="lpstr">
      <vt:lpstr>ＭＳ Ｐゴシック</vt:lpstr>
      <vt:lpstr>ＭＳ Ｐゴシック</vt:lpstr>
      <vt:lpstr>Arial</vt:lpstr>
      <vt:lpstr>Arial MT</vt:lpstr>
      <vt:lpstr>Calibri</vt:lpstr>
      <vt:lpstr>Cambria Math</vt:lpstr>
      <vt:lpstr>FS Rufus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K&amp;M</dc:creator>
  <cp:lastModifiedBy>Kylie Malinowska</cp:lastModifiedBy>
  <cp:revision>264</cp:revision>
  <dcterms:created xsi:type="dcterms:W3CDTF">2014-03-10T23:29:11Z</dcterms:created>
  <dcterms:modified xsi:type="dcterms:W3CDTF">2017-06-02T07:40:30Z</dcterms:modified>
</cp:coreProperties>
</file>